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59" r:id="rId6"/>
    <p:sldId id="276" r:id="rId7"/>
    <p:sldId id="279" r:id="rId8"/>
    <p:sldId id="277" r:id="rId9"/>
    <p:sldId id="260" r:id="rId10"/>
    <p:sldId id="271" r:id="rId11"/>
    <p:sldId id="278" r:id="rId12"/>
    <p:sldId id="272" r:id="rId13"/>
    <p:sldId id="274" r:id="rId14"/>
    <p:sldId id="275" r:id="rId15"/>
    <p:sldId id="261" r:id="rId16"/>
    <p:sldId id="262" r:id="rId17"/>
    <p:sldId id="266" r:id="rId18"/>
    <p:sldId id="267" r:id="rId19"/>
    <p:sldId id="268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3377EA6A-5C84-4DB1-BD1B-B4A57EB4D19B}">
          <p14:sldIdLst>
            <p14:sldId id="256"/>
            <p14:sldId id="257"/>
            <p14:sldId id="258"/>
            <p14:sldId id="270"/>
            <p14:sldId id="259"/>
            <p14:sldId id="269"/>
            <p14:sldId id="260"/>
            <p14:sldId id="271"/>
            <p14:sldId id="272"/>
            <p14:sldId id="273"/>
            <p14:sldId id="274"/>
            <p14:sldId id="275"/>
            <p14:sldId id="261"/>
            <p14:sldId id="262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B74A82-7B97-4C18-AA39-CF2F01D8A5C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57FF6-81D9-4CEF-B0A3-5BD1D8BE794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CE446F-AF32-4769-9308-21A2D0FA4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932126" cy="3041075"/>
          </a:xfrm>
        </p:spPr>
        <p:txBody>
          <a:bodyPr>
            <a:normAutofit/>
          </a:bodyPr>
          <a:lstStyle/>
          <a:p>
            <a:pPr algn="ctr"/>
            <a:r>
              <a:rPr lang="ru-RU" sz="66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Повседневные дела, которые могут вызвать зависимость</a:t>
            </a:r>
            <a:endParaRPr lang="ru-RU" sz="66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DA3F0E1-8474-46FB-8171-04CA59CBAF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36204"/>
            <a:ext cx="9144000" cy="797668"/>
          </a:xfrm>
        </p:spPr>
        <p:txBody>
          <a:bodyPr>
            <a:normAutofit fontScale="77500" lnSpcReduction="20000"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Ашапская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Канисева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Е. А.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9615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3780C-3A46-41C1-82C5-D9130126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Общий ход работы. Этап 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B260D6-053E-47DB-91D1-D7134E8E0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766" y="1799499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i="1" dirty="0" smtClean="0"/>
          </a:p>
          <a:p>
            <a:pPr marL="0" indent="0" algn="just">
              <a:buNone/>
            </a:pPr>
            <a:r>
              <a:rPr lang="ru-RU" dirty="0" smtClean="0"/>
              <a:t>Учащиеся выполняют задание индивидуально (каждый в «домашней группе» читает свой текст, заполняет таблицу необходимой информацией</a:t>
            </a:r>
            <a:r>
              <a:rPr lang="en-US" dirty="0" smtClean="0"/>
              <a:t>)</a:t>
            </a:r>
            <a:r>
              <a:rPr lang="ru-RU" dirty="0" smtClean="0"/>
              <a:t> В некоторых тексах не представлены «+ и –» зависимостей, поэтому учащиеся самостоятельно дополняют эти пункты таблицы.</a:t>
            </a:r>
          </a:p>
        </p:txBody>
      </p:sp>
    </p:spTree>
    <p:extLst>
      <p:ext uri="{BB962C8B-B14F-4D97-AF65-F5344CB8AC3E}">
        <p14:creationId xmlns:p14="http://schemas.microsoft.com/office/powerpoint/2010/main" xmlns="" val="3538907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Общий ход работы. Этап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Затем группы реформируются в «Экспертные группы», все члены группы с номером 1 объединяются в «экспертные группы» с номером 1, участники группы с номером 2 объединяются в экспертные группы с номером 2 и т.д. Таким образом, появляются 4 новые «экспертные группы».</a:t>
            </a:r>
          </a:p>
          <a:p>
            <a:pPr marL="0" indent="0" algn="just">
              <a:buNone/>
            </a:pPr>
            <a:r>
              <a:rPr lang="ru-RU" dirty="0" smtClean="0"/>
              <a:t>Учитель снова дает 5-10 минут на обсуждение в каждой «экспертной» группе их понимания содержания текста, обсуждается заполнение таблицы.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3780C-3A46-41C1-82C5-D9130126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Общий ход работы. Этап 4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B260D6-053E-47DB-91D1-D7134E8E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Как только время заканчивается учитель предлагает всем вернуться в свои «Домашние группы». </a:t>
            </a:r>
          </a:p>
          <a:p>
            <a:pPr marL="0" indent="0" algn="just">
              <a:buNone/>
            </a:pPr>
            <a:r>
              <a:rPr lang="ru-RU" dirty="0" smtClean="0"/>
              <a:t>Теперь каждый является «Экспертом» и должен обучить остальных участников своей группы тому, что узнал. </a:t>
            </a:r>
          </a:p>
          <a:p>
            <a:pPr marL="0" indent="0" algn="just">
              <a:buNone/>
            </a:pPr>
            <a:r>
              <a:rPr lang="ru-RU" dirty="0" smtClean="0"/>
              <a:t>В «домашних группах» учащиеся по очереди высказываются.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 Учитель дает снова 10 минут. </a:t>
            </a:r>
          </a:p>
          <a:p>
            <a:pPr marL="0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3236040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3780C-3A46-41C1-82C5-D9130126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Общий ход работы. Этап 5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B260D6-053E-47DB-91D1-D7134E8E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 smtClean="0"/>
              <a:t>Далее учитель напоминает о том, что у каждого в группе своя роль и согласно этой роли учащиеся работают над созданием страницы для </a:t>
            </a:r>
            <a:r>
              <a:rPr lang="en-US" dirty="0" smtClean="0"/>
              <a:t>Poster “Say “No” to addictions”</a:t>
            </a:r>
          </a:p>
          <a:p>
            <a:pPr marL="0" indent="0" algn="just">
              <a:buNone/>
            </a:pPr>
            <a:r>
              <a:rPr lang="ru-RU" i="1" dirty="0" smtClean="0"/>
              <a:t>1 группа составляет страницу о том, с чего начинаются зависимости</a:t>
            </a:r>
          </a:p>
          <a:p>
            <a:pPr marL="0" indent="0" algn="just">
              <a:buNone/>
            </a:pPr>
            <a:r>
              <a:rPr lang="ru-RU" i="1" dirty="0" smtClean="0"/>
              <a:t>2 группа –о плюсах таких зависимостей</a:t>
            </a:r>
          </a:p>
          <a:p>
            <a:pPr marL="0" indent="0" algn="just">
              <a:buNone/>
            </a:pPr>
            <a:r>
              <a:rPr lang="ru-RU" i="1" dirty="0" smtClean="0"/>
              <a:t>3 группа –о минусах зависимостей</a:t>
            </a:r>
          </a:p>
          <a:p>
            <a:pPr marL="0" indent="0" algn="just">
              <a:buNone/>
            </a:pPr>
            <a:r>
              <a:rPr lang="ru-RU" i="1" dirty="0" smtClean="0"/>
              <a:t>4 группа – лечение таких зависимостей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2846930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3780C-3A46-41C1-82C5-D9130126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Общий ход работы. Этап 6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B260D6-053E-47DB-91D1-D7134E8E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Helvetica Neue"/>
                <a:ea typeface="Arial Unicode MS"/>
                <a:cs typeface="Arial Unicode MS"/>
              </a:rPr>
              <a:t>Спикеры каждой группы презентуют свою работу. </a:t>
            </a:r>
            <a:r>
              <a:rPr lang="ru-RU" sz="2400" kern="0" dirty="0" err="1" smtClean="0">
                <a:solidFill>
                  <a:srgbClr val="000000"/>
                </a:solidFill>
                <a:latin typeface="Helvetica Neue"/>
                <a:ea typeface="Arial Unicode MS"/>
                <a:cs typeface="Arial Unicode MS"/>
              </a:rPr>
              <a:t>Таскмастеры</a:t>
            </a:r>
            <a:r>
              <a:rPr lang="ru-RU" sz="2400" kern="0" dirty="0" smtClean="0">
                <a:solidFill>
                  <a:srgbClr val="000000"/>
                </a:solidFill>
                <a:latin typeface="Helvetica Neue"/>
                <a:ea typeface="Arial Unicode MS"/>
                <a:cs typeface="Arial Unicode MS"/>
              </a:rPr>
              <a:t> оценивают работу в группах, высказывают своё мнение о работе команды, правильно ли они распределили роли, все ли участники команды работали в соответствии со своей ролью.</a:t>
            </a:r>
          </a:p>
          <a:p>
            <a:pPr marL="0" indent="0" algn="just"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Helvetica Neue"/>
                <a:ea typeface="Arial Unicode MS"/>
                <a:cs typeface="Arial Unicode M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61913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2D42BC-250E-4BDD-971D-64C98AF33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Характеристика итогового результата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D5886D-36FF-4F7F-9283-DF90257F9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Задание</a:t>
            </a:r>
          </a:p>
          <a:p>
            <a:pPr marL="0" indent="0" algn="just">
              <a:buNone/>
            </a:pPr>
            <a:r>
              <a:rPr lang="ru-RU" i="1" dirty="0" smtClean="0"/>
              <a:t>Составление общего </a:t>
            </a:r>
            <a:r>
              <a:rPr lang="ru-RU" i="1" dirty="0" err="1" smtClean="0"/>
              <a:t>постера</a:t>
            </a:r>
            <a:r>
              <a:rPr lang="ru-RU" i="1" dirty="0" smtClean="0"/>
              <a:t>.</a:t>
            </a:r>
            <a:endParaRPr lang="ru-RU" i="1" dirty="0"/>
          </a:p>
          <a:p>
            <a:pPr algn="just"/>
            <a:r>
              <a:rPr lang="ru-RU" dirty="0"/>
              <a:t>Дальнейшее использование </a:t>
            </a:r>
          </a:p>
          <a:p>
            <a:pPr marL="0" indent="0" algn="just">
              <a:buNone/>
            </a:pPr>
            <a:r>
              <a:rPr lang="ru-RU" i="1" dirty="0" smtClean="0"/>
              <a:t>Страницы </a:t>
            </a:r>
            <a:r>
              <a:rPr lang="ru-RU" i="1" dirty="0" err="1" smtClean="0"/>
              <a:t>постера</a:t>
            </a:r>
            <a:r>
              <a:rPr lang="ru-RU" i="1" dirty="0" smtClean="0"/>
              <a:t> </a:t>
            </a:r>
            <a:r>
              <a:rPr lang="ru-RU" i="1" dirty="0"/>
              <a:t>презентуются по </a:t>
            </a:r>
            <a:r>
              <a:rPr lang="ru-RU" i="1" dirty="0" smtClean="0"/>
              <a:t>одной. В итоге получился один </a:t>
            </a:r>
            <a:r>
              <a:rPr lang="ru-RU" i="1" dirty="0" err="1" smtClean="0"/>
              <a:t>постер</a:t>
            </a:r>
            <a:r>
              <a:rPr lang="ru-RU" i="1" dirty="0" smtClean="0"/>
              <a:t> с 4 страницами о том, как уберечься от зависимостей от повседневных занятий.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83281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42416E-E77F-42E2-85BD-F43BB0C9E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50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 выполненного итогового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287B0A-6B98-4BFC-8D26-968EAAEA3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i="1" dirty="0"/>
              <a:t>Вставьте сюда фотографию/скриншот выполненного итогового задания (можно фрагмент)</a:t>
            </a:r>
          </a:p>
        </p:txBody>
      </p:sp>
    </p:spTree>
    <p:extLst>
      <p:ext uri="{BB962C8B-B14F-4D97-AF65-F5344CB8AC3E}">
        <p14:creationId xmlns:p14="http://schemas.microsoft.com/office/powerpoint/2010/main" xmlns="" val="1737801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865D1-6E57-4F49-82E4-17EEBF883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Анализ урока на предмет достижения метапредметных результатов и реализации принципов обучения в сотрудничестве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480E52B-F9A8-4053-8647-D0A2EB849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3465512" cy="461146"/>
          </a:xfrm>
        </p:spPr>
        <p:txBody>
          <a:bodyPr/>
          <a:lstStyle/>
          <a:p>
            <a:r>
              <a:rPr lang="ru-RU" dirty="0"/>
              <a:t>Этап работы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C6EE59B5-18E0-4B67-8DAD-BBB5CB627EFE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3648075" y="1280160"/>
            <a:ext cx="3943350" cy="627017"/>
          </a:xfrm>
        </p:spPr>
        <p:txBody>
          <a:bodyPr>
            <a:normAutofit fontScale="92500"/>
          </a:bodyPr>
          <a:lstStyle/>
          <a:p>
            <a:r>
              <a:rPr lang="ru-RU" dirty="0"/>
              <a:t>Метапредметный результат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69DCB4EF-DF9D-421B-94E4-755041C683E3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839788" y="2142309"/>
            <a:ext cx="2808287" cy="404735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000" i="1" dirty="0" smtClean="0"/>
              <a:t>Образование групп, получение задания</a:t>
            </a:r>
          </a:p>
          <a:p>
            <a:pPr marL="457200" indent="-457200">
              <a:buAutoNum type="arabicPeriod"/>
            </a:pPr>
            <a:r>
              <a:rPr lang="ru-RU" sz="2000" i="1" dirty="0" smtClean="0"/>
              <a:t>Индивидуальная работа</a:t>
            </a:r>
          </a:p>
          <a:p>
            <a:pPr marL="457200" indent="-457200">
              <a:buAutoNum type="arabicPeriod"/>
            </a:pPr>
            <a:r>
              <a:rPr lang="ru-RU" sz="2000" i="1" dirty="0" smtClean="0"/>
              <a:t>Коллективное обсуждение</a:t>
            </a:r>
          </a:p>
          <a:p>
            <a:pPr marL="457200" indent="-457200">
              <a:buAutoNum type="arabicPeriod"/>
            </a:pPr>
            <a:r>
              <a:rPr lang="ru-RU" sz="2000" i="1" dirty="0" smtClean="0"/>
              <a:t>Записи</a:t>
            </a:r>
          </a:p>
          <a:p>
            <a:pPr marL="457200" indent="-457200">
              <a:buAutoNum type="arabicPeriod"/>
            </a:pPr>
            <a:r>
              <a:rPr lang="ru-RU" sz="2000" i="1" dirty="0" smtClean="0"/>
              <a:t>Опрос</a:t>
            </a:r>
          </a:p>
          <a:p>
            <a:pPr marL="457200" indent="-457200">
              <a:buAutoNum type="arabicPeriod"/>
            </a:pPr>
            <a:r>
              <a:rPr lang="ru-RU" sz="2000" i="1" dirty="0" smtClean="0"/>
              <a:t>Проверка учителем</a:t>
            </a:r>
          </a:p>
          <a:p>
            <a:pPr marL="0" indent="0">
              <a:buNone/>
            </a:pPr>
            <a:endParaRPr lang="ru-RU" sz="2000" i="1" dirty="0" smtClean="0"/>
          </a:p>
          <a:p>
            <a:pPr marL="0" indent="0">
              <a:buNone/>
            </a:pPr>
            <a:endParaRPr lang="ru-RU" sz="2000" i="1" dirty="0" smtClean="0"/>
          </a:p>
          <a:p>
            <a:pPr marL="0" indent="0">
              <a:buNone/>
            </a:pPr>
            <a:endParaRPr lang="ru-RU" sz="2000" i="1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3365F1C7-4667-4E3A-82DB-F13980427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370218" y="1985554"/>
            <a:ext cx="4545058" cy="42041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 smtClean="0"/>
              <a:t>1.</a:t>
            </a:r>
            <a:r>
              <a:rPr lang="ru-RU" sz="2000" dirty="0" smtClean="0"/>
              <a:t> </a:t>
            </a:r>
            <a:r>
              <a:rPr lang="ru-RU" sz="1800" dirty="0" smtClean="0"/>
              <a:t>Умение договариваться о распределении функций и ролей в совместной деятельности; </a:t>
            </a:r>
            <a:r>
              <a:rPr lang="ru-RU" sz="1800" dirty="0" err="1" smtClean="0"/>
              <a:t>целеполагание</a:t>
            </a:r>
            <a:r>
              <a:rPr lang="ru-RU" sz="1800" dirty="0" smtClean="0"/>
              <a:t>, планирование, прогнозирование.</a:t>
            </a:r>
          </a:p>
          <a:p>
            <a:pPr marL="0" indent="0">
              <a:buNone/>
            </a:pPr>
            <a:r>
              <a:rPr lang="ru-RU" sz="2000" dirty="0" smtClean="0"/>
              <a:t>2. </a:t>
            </a:r>
            <a:r>
              <a:rPr lang="ru-RU" sz="1800" dirty="0" smtClean="0"/>
              <a:t>Смысловое чтение, поиск </a:t>
            </a:r>
            <a:r>
              <a:rPr lang="ru-RU" sz="1800" dirty="0" err="1" smtClean="0"/>
              <a:t>инф-ии</a:t>
            </a:r>
            <a:r>
              <a:rPr lang="ru-RU" sz="1800" dirty="0" smtClean="0"/>
              <a:t>, заполнение таблицы </a:t>
            </a:r>
          </a:p>
          <a:p>
            <a:pPr marL="0" indent="0">
              <a:buNone/>
            </a:pPr>
            <a:r>
              <a:rPr lang="ru-RU" sz="1800" dirty="0" smtClean="0"/>
              <a:t>3. Умение слушать собеседника, вести диалог и умение конструктивно разрешать конфликты</a:t>
            </a:r>
          </a:p>
          <a:p>
            <a:pPr marL="0" indent="0">
              <a:buNone/>
            </a:pPr>
            <a:r>
              <a:rPr lang="ru-RU" sz="1800" dirty="0" smtClean="0"/>
              <a:t>4. Умение структурировать знания</a:t>
            </a:r>
          </a:p>
          <a:p>
            <a:pPr marL="0" indent="0">
              <a:buNone/>
            </a:pPr>
            <a:r>
              <a:rPr lang="ru-RU" sz="1800" dirty="0" smtClean="0"/>
              <a:t>5. Понимание причины успеха , неуспеха</a:t>
            </a:r>
          </a:p>
          <a:p>
            <a:pPr marL="0" indent="0">
              <a:buNone/>
            </a:pPr>
            <a:r>
              <a:rPr lang="ru-RU" sz="1800" dirty="0" smtClean="0"/>
              <a:t>6. Освоение форм  рефлексии</a:t>
            </a:r>
          </a:p>
          <a:p>
            <a:pPr marL="0" indent="0">
              <a:buNone/>
            </a:pPr>
            <a:endParaRPr lang="ru-RU" sz="2000" i="1" dirty="0" smtClean="0"/>
          </a:p>
          <a:p>
            <a:pPr marL="0" indent="0">
              <a:buNone/>
            </a:pPr>
            <a:endParaRPr lang="ru-RU" sz="2000" i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Текст 5">
            <a:extLst>
              <a:ext uri="{FF2B5EF4-FFF2-40B4-BE49-F238E27FC236}">
                <a16:creationId xmlns:a16="http://schemas.microsoft.com/office/drawing/2014/main" xmlns="" id="{184B80B1-2080-4C36-81B1-BF7BBEFEDAD3}"/>
              </a:ext>
            </a:extLst>
          </p:cNvPr>
          <p:cNvSpPr txBox="1">
            <a:spLocks/>
          </p:cNvSpPr>
          <p:nvPr/>
        </p:nvSpPr>
        <p:spPr>
          <a:xfrm>
            <a:off x="7915275" y="1449977"/>
            <a:ext cx="3943350" cy="4702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Реализуемый принцип</a:t>
            </a:r>
          </a:p>
        </p:txBody>
      </p:sp>
      <p:sp>
        <p:nvSpPr>
          <p:cNvPr id="9" name="Объект 6">
            <a:extLst>
              <a:ext uri="{FF2B5EF4-FFF2-40B4-BE49-F238E27FC236}">
                <a16:creationId xmlns:a16="http://schemas.microsoft.com/office/drawing/2014/main" xmlns="" id="{F514F3BD-3251-4892-89AB-0F9FD7130DC7}"/>
              </a:ext>
            </a:extLst>
          </p:cNvPr>
          <p:cNvSpPr txBox="1">
            <a:spLocks/>
          </p:cNvSpPr>
          <p:nvPr/>
        </p:nvSpPr>
        <p:spPr>
          <a:xfrm>
            <a:off x="7915274" y="1920240"/>
            <a:ext cx="3829051" cy="4288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ru-RU" sz="2000" dirty="0" smtClean="0"/>
              <a:t>Взаимозависимости, принцип посильности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2. Личной ответственности, индивидуализации</a:t>
            </a:r>
          </a:p>
          <a:p>
            <a:pPr marL="0" indent="0">
              <a:buNone/>
            </a:pPr>
            <a:r>
              <a:rPr lang="ru-RU" sz="2000" dirty="0" smtClean="0"/>
              <a:t>3.</a:t>
            </a:r>
            <a:r>
              <a:rPr lang="en-US" sz="2000" dirty="0" smtClean="0"/>
              <a:t> </a:t>
            </a:r>
            <a:r>
              <a:rPr lang="ru-RU" sz="2000" dirty="0" smtClean="0"/>
              <a:t>Взаимозависимости, личной ответственности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4. </a:t>
            </a:r>
            <a:r>
              <a:rPr lang="ru-RU" sz="2000" dirty="0" smtClean="0"/>
              <a:t>Личной ответственности и Взаимозависимости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5. </a:t>
            </a:r>
            <a:r>
              <a:rPr lang="ru-RU" sz="2000" dirty="0" smtClean="0"/>
              <a:t>Личной ответственности и  Взаимозависимости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6. </a:t>
            </a:r>
            <a:r>
              <a:rPr lang="ru-RU" sz="2000" dirty="0" smtClean="0"/>
              <a:t>Личная ответственность</a:t>
            </a:r>
            <a:endParaRPr lang="ru-RU" sz="2000" i="1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ru-RU" sz="2000" i="1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44326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3BFA9F38-6363-4480-953B-7C0D39952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Список литературы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BF655A68-DEE1-4744-B4BB-9AAD5D6BA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Handbook for learning together – an introduction to co-operative learning [</a:t>
            </a:r>
            <a:r>
              <a:rPr lang="en-US" dirty="0" err="1" smtClean="0"/>
              <a:t>Ferenc</a:t>
            </a:r>
            <a:r>
              <a:rPr lang="en-US" dirty="0" smtClean="0"/>
              <a:t> </a:t>
            </a:r>
            <a:r>
              <a:rPr lang="en-US" dirty="0" err="1" smtClean="0"/>
              <a:t>Arató</a:t>
            </a:r>
            <a:r>
              <a:rPr lang="en-US" dirty="0" smtClean="0"/>
              <a:t> – </a:t>
            </a:r>
            <a:r>
              <a:rPr lang="en-US" dirty="0" err="1" smtClean="0"/>
              <a:t>Aranka</a:t>
            </a:r>
            <a:r>
              <a:rPr lang="en-US" dirty="0" smtClean="0"/>
              <a:t> </a:t>
            </a:r>
            <a:r>
              <a:rPr lang="en-US" dirty="0" err="1" smtClean="0"/>
              <a:t>Varga</a:t>
            </a:r>
            <a:r>
              <a:rPr lang="en-US" dirty="0" smtClean="0"/>
              <a:t>] </a:t>
            </a:r>
          </a:p>
          <a:p>
            <a:r>
              <a:rPr lang="en-US" dirty="0" smtClean="0"/>
              <a:t>COOPERATIVE LEARNING GROUP ACTIVITIES FOR COLLEGE COURSES A GUIDE FOR INSTRUCTORS Prepared by Alice Macpherson </a:t>
            </a:r>
            <a:r>
              <a:rPr lang="en-US" dirty="0" err="1" smtClean="0"/>
              <a:t>Kwantlen</a:t>
            </a:r>
            <a:r>
              <a:rPr lang="en-US" dirty="0" smtClean="0"/>
              <a:t> University College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9131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1B12395D-519A-4836-9F3F-643EB6CC16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Благодарю за внимание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42250D27-3790-4728-8E75-FDF9A37EA9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790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C0B45C-76D6-419C-BD07-C53E982E0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и задачи урока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695976-D556-40E3-B602-430E6C411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Предметный компонент (практическая </a:t>
            </a:r>
            <a:r>
              <a:rPr lang="ru-RU" dirty="0" smtClean="0"/>
              <a:t>цель)  </a:t>
            </a:r>
            <a:r>
              <a:rPr lang="en-US" dirty="0" smtClean="0"/>
              <a:t>-</a:t>
            </a:r>
            <a:r>
              <a:rPr lang="ru-RU" dirty="0" smtClean="0"/>
              <a:t> создание условий для развития умений говорения на основе текстов о повседневных делах, которые могут вызвать зависимость. </a:t>
            </a:r>
          </a:p>
          <a:p>
            <a:r>
              <a:rPr lang="ru-RU" dirty="0" err="1" smtClean="0"/>
              <a:t>Метапредметный</a:t>
            </a:r>
            <a:r>
              <a:rPr lang="ru-RU" dirty="0" smtClean="0"/>
              <a:t> </a:t>
            </a:r>
            <a:r>
              <a:rPr lang="ru-RU" dirty="0"/>
              <a:t>компонент (развивающая и воспитательная </a:t>
            </a:r>
            <a:r>
              <a:rPr lang="ru-RU" dirty="0" smtClean="0"/>
              <a:t>цели) -развивать умение работать в группе; способствовать развитию сотрудничества и взаимопомощи при групповой работе; формирование ценности здорового и безопасного образа жизни</a:t>
            </a:r>
          </a:p>
          <a:p>
            <a:pPr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УМК  Вербицкая М.В. И другие «</a:t>
            </a:r>
            <a:r>
              <a:rPr lang="en-US" dirty="0" smtClean="0"/>
              <a:t>Forward</a:t>
            </a:r>
            <a:r>
              <a:rPr lang="ru-RU" dirty="0" smtClean="0"/>
              <a:t>» 11 класс, базовый уровень.</a:t>
            </a:r>
          </a:p>
          <a:p>
            <a:pPr marL="0" indent="0">
              <a:buNone/>
            </a:pPr>
            <a:r>
              <a:rPr lang="ru-RU" dirty="0" smtClean="0"/>
              <a:t>Учащиеся 11 класса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6025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D99135-50B7-41C9-976B-E11C0FFCB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Используемая структура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AE6AF09-699A-4F0B-B810-BB21B4FF5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Название </a:t>
            </a:r>
            <a:r>
              <a:rPr lang="ru-RU" i="1" dirty="0" smtClean="0"/>
              <a:t>(</a:t>
            </a:r>
            <a:r>
              <a:rPr lang="en-US" i="1" dirty="0" smtClean="0"/>
              <a:t> Jigsaw</a:t>
            </a:r>
            <a:r>
              <a:rPr lang="ru-RU" i="1" dirty="0" smtClean="0"/>
              <a:t>) </a:t>
            </a:r>
          </a:p>
          <a:p>
            <a:r>
              <a:rPr lang="ru-RU" dirty="0" smtClean="0"/>
              <a:t>Для развития регулятивных, познавательных, коммуникативных и личностных УУД  (Развитие способности принимать и сохранять цели и задачи учебной деятельности;</a:t>
            </a:r>
            <a:r>
              <a:rPr lang="en-US" dirty="0" smtClean="0"/>
              <a:t> </a:t>
            </a:r>
            <a:r>
              <a:rPr lang="ru-RU" dirty="0" smtClean="0"/>
              <a:t>развитие умения планировать, контролировать и оценивать учебные действия ;развитие умений читать осмысленно, умение анализировать, обобщать, представлять информацию в разных формах; умения слушать собеседника, вести диалог, умения договариваться о распределении функций и ролей в совместной деятельности и умение конструктивно разрешать конфликты) - </a:t>
            </a:r>
            <a:r>
              <a:rPr lang="en-US" dirty="0" smtClean="0"/>
              <a:t>Constructive and Encouraging Interdependence</a:t>
            </a:r>
            <a:r>
              <a:rPr lang="ru-RU" dirty="0" smtClean="0"/>
              <a:t> (успех возможен только совместно),</a:t>
            </a:r>
            <a:r>
              <a:rPr lang="en-US" dirty="0" smtClean="0"/>
              <a:t> Equal Access and Participation</a:t>
            </a:r>
            <a:r>
              <a:rPr lang="ru-RU" dirty="0" smtClean="0"/>
              <a:t>(каждому – выполнимое задание),</a:t>
            </a:r>
            <a:r>
              <a:rPr lang="en-US" dirty="0" smtClean="0"/>
              <a:t> Personal Responsibility and Individual Accountability</a:t>
            </a:r>
            <a:r>
              <a:rPr lang="ru-RU" dirty="0" smtClean="0"/>
              <a:t>(каждому нужна роль)</a:t>
            </a:r>
          </a:p>
        </p:txBody>
      </p:sp>
    </p:spTree>
    <p:extLst>
      <p:ext uri="{BB962C8B-B14F-4D97-AF65-F5344CB8AC3E}">
        <p14:creationId xmlns:p14="http://schemas.microsoft.com/office/powerpoint/2010/main" xmlns="" val="2334928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D99135-50B7-41C9-976B-E11C0FFCB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Используемая </a:t>
            </a:r>
            <a:r>
              <a:rPr lang="ru-RU" dirty="0" smtClean="0"/>
              <a:t>структура  - </a:t>
            </a:r>
            <a:r>
              <a:rPr lang="en-US" dirty="0" smtClean="0"/>
              <a:t>Jigsaw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AE6AF09-699A-4F0B-B810-BB21B4FF5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Роли </a:t>
            </a:r>
            <a:r>
              <a:rPr lang="en-US" dirty="0" smtClean="0"/>
              <a:t>:</a:t>
            </a:r>
          </a:p>
          <a:p>
            <a:r>
              <a:rPr lang="en-US" dirty="0" smtClean="0"/>
              <a:t>Taskmaster</a:t>
            </a:r>
          </a:p>
          <a:p>
            <a:r>
              <a:rPr lang="en-US" dirty="0" smtClean="0"/>
              <a:t>Recorder +Designer</a:t>
            </a:r>
          </a:p>
          <a:p>
            <a:r>
              <a:rPr lang="en-US" dirty="0" smtClean="0"/>
              <a:t>Speaker</a:t>
            </a:r>
            <a:endParaRPr lang="ru-RU" dirty="0" smtClean="0"/>
          </a:p>
          <a:p>
            <a:r>
              <a:rPr lang="en-US" dirty="0" smtClean="0"/>
              <a:t>Timekeeper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Способ </a:t>
            </a:r>
            <a:r>
              <a:rPr lang="ru-RU" dirty="0"/>
              <a:t>распределения </a:t>
            </a:r>
            <a:r>
              <a:rPr lang="ru-RU" dirty="0" smtClean="0"/>
              <a:t>ролей (учитель сам распределяет учащихся в группы так, чтобы в группе были сильные учащиеся, со средними и низкими способностями, а роли учащиеся распределяют сами)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4912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3BCE25-5D38-462B-8B50-5EA00901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</a:t>
            </a:r>
            <a:r>
              <a:rPr lang="ru-RU" dirty="0" smtClean="0"/>
              <a:t>1</a:t>
            </a:r>
            <a:r>
              <a:rPr lang="en-US" i="1" dirty="0" smtClean="0"/>
              <a:t> </a:t>
            </a:r>
            <a:r>
              <a:rPr lang="ru-RU" i="1" dirty="0" smtClean="0"/>
              <a:t>-</a:t>
            </a:r>
            <a:r>
              <a:rPr lang="en-US" i="1" dirty="0" smtClean="0"/>
              <a:t>Taskmaster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CAC189-C1DE-4BBB-B88B-6858A81D9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i="1" dirty="0" smtClean="0"/>
              <a:t>Taskmaster (</a:t>
            </a:r>
            <a:r>
              <a:rPr lang="ru-RU" i="1" dirty="0" smtClean="0"/>
              <a:t>следит за выполнением всех заданий)</a:t>
            </a:r>
          </a:p>
          <a:p>
            <a:pPr marL="0" indent="0" algn="just">
              <a:buNone/>
            </a:pPr>
            <a:r>
              <a:rPr lang="en-US" dirty="0" smtClean="0"/>
              <a:t>Personal competences (</a:t>
            </a:r>
            <a:r>
              <a:rPr lang="ru-RU" dirty="0" smtClean="0"/>
              <a:t>личные качества)</a:t>
            </a:r>
            <a:r>
              <a:rPr lang="en-US" dirty="0" smtClean="0"/>
              <a:t>: </a:t>
            </a:r>
            <a:r>
              <a:rPr lang="ru-RU" dirty="0" smtClean="0"/>
              <a:t>самоконтроль</a:t>
            </a:r>
          </a:p>
          <a:p>
            <a:pPr marL="0" indent="0" algn="just">
              <a:buNone/>
            </a:pPr>
            <a:r>
              <a:rPr lang="en-US" dirty="0" smtClean="0"/>
              <a:t>Social competencies: Empathy</a:t>
            </a:r>
            <a:r>
              <a:rPr lang="ru-RU" dirty="0" smtClean="0"/>
              <a:t> (</a:t>
            </a:r>
            <a:r>
              <a:rPr lang="en-US" dirty="0" smtClean="0"/>
              <a:t>recognizing the emotions of others, understanding other people, sympathy, etc.</a:t>
            </a:r>
            <a:r>
              <a:rPr lang="ru-RU" dirty="0" smtClean="0"/>
              <a:t>) </a:t>
            </a:r>
            <a:r>
              <a:rPr lang="en-US" dirty="0" smtClean="0"/>
              <a:t>Social skills per se: communication, team spirit, co-operative skills, mutual help, etc. </a:t>
            </a:r>
          </a:p>
          <a:p>
            <a:pPr marL="0" indent="0" algn="just">
              <a:buNone/>
            </a:pPr>
            <a:r>
              <a:rPr lang="en-US" dirty="0" smtClean="0"/>
              <a:t>Awareness of information: </a:t>
            </a:r>
            <a:r>
              <a:rPr lang="en-US" dirty="0" err="1" smtClean="0"/>
              <a:t>recognising</a:t>
            </a:r>
            <a:r>
              <a:rPr lang="en-US" dirty="0" smtClean="0"/>
              <a:t> the sources of information </a:t>
            </a:r>
          </a:p>
          <a:p>
            <a:pPr marL="0" indent="0" algn="just">
              <a:buNone/>
            </a:pPr>
            <a:r>
              <a:rPr lang="ru-RU" b="1" i="1" dirty="0" err="1" smtClean="0"/>
              <a:t>метапредметные</a:t>
            </a:r>
            <a:r>
              <a:rPr lang="ru-RU" b="1" i="1" dirty="0" smtClean="0"/>
              <a:t> результаты:</a:t>
            </a:r>
            <a:r>
              <a:rPr lang="ru-RU" i="1" dirty="0" smtClean="0"/>
              <a:t> планирование своих действий в соответствии с поставленной учителем задачей, умение осуществлять контроль и нести ответственность за свои действия, умение вступать в диалог и аргументировать своё мнение.</a:t>
            </a:r>
          </a:p>
          <a:p>
            <a:pPr marL="0" indent="0" algn="just">
              <a:buNone/>
            </a:pPr>
            <a:endParaRPr lang="ru-RU" dirty="0" err="1" smtClean="0"/>
          </a:p>
        </p:txBody>
      </p:sp>
    </p:spTree>
    <p:extLst>
      <p:ext uri="{BB962C8B-B14F-4D97-AF65-F5344CB8AC3E}">
        <p14:creationId xmlns:p14="http://schemas.microsoft.com/office/powerpoint/2010/main" xmlns="" val="209045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3BCE25-5D38-462B-8B50-5EA00901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</a:t>
            </a:r>
            <a:r>
              <a:rPr lang="ru-RU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–</a:t>
            </a:r>
            <a:r>
              <a:rPr lang="en-US" dirty="0" smtClean="0"/>
              <a:t> Recorder+ Designer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CAC189-C1DE-4BBB-B88B-6858A81D9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3" y="186481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i="1" dirty="0" smtClean="0"/>
              <a:t>Recorder: takes notes  and design the poster</a:t>
            </a:r>
          </a:p>
          <a:p>
            <a:pPr marL="0" indent="0" algn="just">
              <a:buNone/>
            </a:pPr>
            <a:endParaRPr lang="ru-RU" i="1" dirty="0" smtClean="0"/>
          </a:p>
          <a:p>
            <a:pPr marL="0" indent="0" algn="just">
              <a:buNone/>
            </a:pPr>
            <a:r>
              <a:rPr lang="en-US" dirty="0" smtClean="0"/>
              <a:t>Personal competences</a:t>
            </a:r>
            <a:r>
              <a:rPr lang="ru-RU" dirty="0" smtClean="0"/>
              <a:t>: </a:t>
            </a:r>
            <a:r>
              <a:rPr lang="en-US" dirty="0" smtClean="0"/>
              <a:t> self-control, motivation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smtClean="0"/>
              <a:t>Cognitive competencies: individual note-taking, drawing skills</a:t>
            </a:r>
          </a:p>
          <a:p>
            <a:pPr marL="0" indent="0" algn="just">
              <a:buNone/>
            </a:pPr>
            <a:r>
              <a:rPr lang="en-US" dirty="0" smtClean="0"/>
              <a:t>Awareness of information: </a:t>
            </a:r>
            <a:r>
              <a:rPr lang="en-US" dirty="0" err="1" smtClean="0"/>
              <a:t>recognising</a:t>
            </a:r>
            <a:r>
              <a:rPr lang="en-US" dirty="0" smtClean="0"/>
              <a:t> the sources of information </a:t>
            </a:r>
          </a:p>
          <a:p>
            <a:pPr marL="0" indent="0" algn="just">
              <a:buNone/>
            </a:pPr>
            <a:endParaRPr lang="en-US" i="1" dirty="0" smtClean="0"/>
          </a:p>
          <a:p>
            <a:pPr marL="0" indent="0" algn="just">
              <a:buNone/>
            </a:pPr>
            <a:r>
              <a:rPr lang="ru-RU" b="1" i="1" dirty="0" err="1" smtClean="0"/>
              <a:t>Метапредметные</a:t>
            </a:r>
            <a:r>
              <a:rPr lang="ru-RU" b="1" i="1" dirty="0" smtClean="0"/>
              <a:t> результаты</a:t>
            </a:r>
            <a:r>
              <a:rPr lang="ru-RU" i="1" dirty="0" smtClean="0"/>
              <a:t>: планирование своих действий в соответствии с поставленной учителем задачей,</a:t>
            </a:r>
            <a:r>
              <a:rPr lang="en-US" i="1" dirty="0" smtClean="0"/>
              <a:t> </a:t>
            </a:r>
            <a:r>
              <a:rPr lang="ru-RU" dirty="0" smtClean="0"/>
              <a:t>умение организовать учебное сотрудничество и совместную деятельность с учителем и сверстникам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506960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3-</a:t>
            </a:r>
            <a:r>
              <a:rPr lang="en-US" dirty="0" smtClean="0"/>
              <a:t>Speaker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Speaker prepares his speech, presents the poster</a:t>
            </a:r>
          </a:p>
          <a:p>
            <a:pPr marL="0" indent="0" algn="just">
              <a:buNone/>
            </a:pPr>
            <a:r>
              <a:rPr lang="en-US" dirty="0" smtClean="0"/>
              <a:t>Personal competences</a:t>
            </a:r>
            <a:r>
              <a:rPr lang="ru-RU" dirty="0" smtClean="0"/>
              <a:t>: </a:t>
            </a:r>
            <a:r>
              <a:rPr lang="en-US" dirty="0" smtClean="0"/>
              <a:t> self-control, motivation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smtClean="0"/>
              <a:t>Cognitive competencies: individual reading skills</a:t>
            </a:r>
          </a:p>
          <a:p>
            <a:pPr marL="0" indent="0" algn="just">
              <a:buNone/>
            </a:pPr>
            <a:r>
              <a:rPr lang="en-US" i="1" dirty="0" smtClean="0"/>
              <a:t>Awareness of information: </a:t>
            </a:r>
            <a:r>
              <a:rPr lang="en-US" i="1" dirty="0" err="1" smtClean="0"/>
              <a:t>recognising</a:t>
            </a:r>
            <a:r>
              <a:rPr lang="en-US" i="1" dirty="0" smtClean="0"/>
              <a:t> the sources of information </a:t>
            </a:r>
          </a:p>
          <a:p>
            <a:pPr marL="0" indent="0" algn="just">
              <a:buNone/>
            </a:pPr>
            <a:r>
              <a:rPr lang="ru-RU" b="1" i="1" dirty="0" err="1" smtClean="0"/>
              <a:t>Метапредметные</a:t>
            </a:r>
            <a:r>
              <a:rPr lang="ru-RU" b="1" i="1" dirty="0" smtClean="0"/>
              <a:t> результаты: </a:t>
            </a:r>
            <a:r>
              <a:rPr lang="ru-RU" i="1" dirty="0" smtClean="0"/>
              <a:t>планирование своих действий в соответствии с поставленной учителем задачей,</a:t>
            </a:r>
            <a:r>
              <a:rPr lang="en-US" i="1" dirty="0" smtClean="0"/>
              <a:t> </a:t>
            </a:r>
            <a:r>
              <a:rPr lang="ru-RU" dirty="0" smtClean="0"/>
              <a:t>умение организовать учебное сотрудничество и совместную деятельность с учителем и сверстникам умение работать с информацией, перерабатывать, систематизировать информацию и представлять её разными способами, участвовать в коллективном обсуждении.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3BCE25-5D38-462B-8B50-5EA00901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</a:t>
            </a:r>
            <a:r>
              <a:rPr lang="ru-RU" dirty="0" smtClean="0"/>
              <a:t>4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Timekeeper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CAC189-C1DE-4BBB-B88B-6858A81D9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i="1" dirty="0"/>
          </a:p>
          <a:p>
            <a:pPr marL="0" indent="0" algn="just">
              <a:buNone/>
            </a:pPr>
            <a:r>
              <a:rPr lang="en-US" dirty="0" smtClean="0"/>
              <a:t>Timekeeper: follows time limits and deadlines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smtClean="0"/>
              <a:t>Personal competences</a:t>
            </a:r>
            <a:r>
              <a:rPr lang="ru-RU" dirty="0" smtClean="0"/>
              <a:t>: </a:t>
            </a:r>
            <a:r>
              <a:rPr lang="en-US" dirty="0" smtClean="0"/>
              <a:t> self-control, motivation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smtClean="0"/>
              <a:t>Cognitive competencies</a:t>
            </a:r>
            <a:r>
              <a:rPr lang="ru-RU" dirty="0" smtClean="0"/>
              <a:t>:</a:t>
            </a:r>
            <a:r>
              <a:rPr lang="en-US" dirty="0" smtClean="0"/>
              <a:t> plans, controls the time</a:t>
            </a:r>
          </a:p>
          <a:p>
            <a:pPr marL="0" indent="0" algn="just">
              <a:buNone/>
            </a:pPr>
            <a:r>
              <a:rPr lang="en-US" dirty="0" smtClean="0"/>
              <a:t>Awareness of information: </a:t>
            </a:r>
            <a:r>
              <a:rPr lang="en-US" dirty="0" err="1" smtClean="0"/>
              <a:t>recognising</a:t>
            </a:r>
            <a:r>
              <a:rPr lang="en-US" dirty="0" smtClean="0"/>
              <a:t> the sources of information </a:t>
            </a:r>
          </a:p>
          <a:p>
            <a:pPr marL="0" indent="0" algn="just">
              <a:buNone/>
            </a:pPr>
            <a:r>
              <a:rPr lang="ru-RU" b="1" i="1" dirty="0" err="1" smtClean="0"/>
              <a:t>Метапредметные</a:t>
            </a:r>
            <a:r>
              <a:rPr lang="ru-RU" b="1" i="1" dirty="0" smtClean="0"/>
              <a:t> результаты: </a:t>
            </a:r>
            <a:r>
              <a:rPr lang="ru-RU" i="1" dirty="0" smtClean="0"/>
              <a:t>планирование своих действий в соответствии с поставленной учителем задачей,</a:t>
            </a:r>
            <a:r>
              <a:rPr lang="en-US" i="1" dirty="0" smtClean="0"/>
              <a:t> </a:t>
            </a:r>
            <a:r>
              <a:rPr lang="ru-RU" dirty="0" smtClean="0"/>
              <a:t>умение организовать учебное сотрудничество и совместную деятельность с учителем и сверстникам, умение контролировать и распределять время правильно</a:t>
            </a:r>
            <a:endParaRPr lang="ru-RU" i="1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i="1" dirty="0" smtClean="0"/>
          </a:p>
          <a:p>
            <a:pPr marL="0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506960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3780C-3A46-41C1-82C5-D9130126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Общий ход работы. Этап 1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B260D6-053E-47DB-91D1-D7134E8E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Учитель делит учащихся на группы по 4 человека. Эти группы условно называют «Домашними группами». Участникам группы присваивается номер (1,2,3,4)</a:t>
            </a:r>
          </a:p>
          <a:p>
            <a:pPr marL="0" indent="0" algn="just"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Все группы смотрят ролик о повседневных делах, которые вызывают зависимость. Учащиеся определяют тему урока(Повседневные дела, которые могут вызывать зависимость). Учитель, задавая вопросы, подводит к определению цели урока – создание </a:t>
            </a:r>
            <a:r>
              <a:rPr lang="ru-RU" sz="2400" kern="0" dirty="0" err="1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постера</a:t>
            </a: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 «Скажи «нет» зависимостям»</a:t>
            </a:r>
          </a:p>
          <a:p>
            <a:pPr marL="0" indent="0" algn="just"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Каждому участнику «домашней группы» присваивается номер  и выдаются разные тексты о каждодневных делах, которые могут вызвать зависимость</a:t>
            </a:r>
            <a:r>
              <a:rPr lang="en-US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(</a:t>
            </a: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№1 читает текст о зависимости от занятий спортом, №2 – про шопинг, №3 - общение с помощью сообщений, №4 - ведение </a:t>
            </a:r>
            <a:r>
              <a:rPr lang="ru-RU" sz="2400" kern="0" dirty="0" err="1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блогов</a:t>
            </a: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). Все тексты  дополнены </a:t>
            </a:r>
            <a:r>
              <a:rPr lang="en-US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Wordlist.</a:t>
            </a: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 (См. приложение1)</a:t>
            </a:r>
          </a:p>
          <a:p>
            <a:pPr marL="0" indent="0" algn="just"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Учитель дает установку: прочитать текст и заполнить </a:t>
            </a:r>
            <a:r>
              <a:rPr lang="ru-RU" sz="2400" kern="0" dirty="0" err="1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таблицу.Кроме</a:t>
            </a:r>
            <a:r>
              <a:rPr lang="ru-RU" sz="2400" kern="0" dirty="0" smtClean="0">
                <a:solidFill>
                  <a:srgbClr val="000000"/>
                </a:solidFill>
                <a:latin typeface="Gill Sans"/>
                <a:ea typeface="Arial Unicode MS"/>
                <a:cs typeface="Arial Unicode MS"/>
              </a:rPr>
              <a:t> этого, учитель определяет время на выполнение данного задания (5-7 минут) </a:t>
            </a:r>
            <a:endParaRPr lang="en-US" sz="2400" u="none" strike="noStrike" kern="0" spc="0" dirty="0">
              <a:solidFill>
                <a:srgbClr val="000000"/>
              </a:solidFill>
              <a:effectLst/>
              <a:latin typeface="Gill Sans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4379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6483</TotalTime>
  <Words>1136</Words>
  <Application>Microsoft Office PowerPoint</Application>
  <PresentationFormat>Произвольный</PresentationFormat>
  <Paragraphs>109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Повседневные дела, которые могут вызвать зависимость</vt:lpstr>
      <vt:lpstr>Цель и задачи урока</vt:lpstr>
      <vt:lpstr>Используемая структура</vt:lpstr>
      <vt:lpstr>Используемая структура  - Jigsaw</vt:lpstr>
      <vt:lpstr>Роль 1 -Taskmaster</vt:lpstr>
      <vt:lpstr>Роль 2 – Recorder+ Designer</vt:lpstr>
      <vt:lpstr>Роль 3-Speaker</vt:lpstr>
      <vt:lpstr>Роль 4 - Timekeeper</vt:lpstr>
      <vt:lpstr>Общий ход работы. Этап 1</vt:lpstr>
      <vt:lpstr>Общий ход работы. Этап 2</vt:lpstr>
      <vt:lpstr>Общий ход работы. Этап 3</vt:lpstr>
      <vt:lpstr>Общий ход работы. Этап 4</vt:lpstr>
      <vt:lpstr>Общий ход работы. Этап 5</vt:lpstr>
      <vt:lpstr>Общий ход работы. Этап 6</vt:lpstr>
      <vt:lpstr>Характеристика итогового результата работы</vt:lpstr>
      <vt:lpstr>Пример выполненного итогового задания</vt:lpstr>
      <vt:lpstr>Анализ урока на предмет достижения метапредметных результатов и реализации принципов обучения в сотрудничестве</vt:lpstr>
      <vt:lpstr>Список литературы</vt:lpstr>
      <vt:lpstr>Благодарю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dc:creator>Мария Суворова</dc:creator>
  <cp:lastModifiedBy>Admin</cp:lastModifiedBy>
  <cp:revision>23</cp:revision>
  <dcterms:created xsi:type="dcterms:W3CDTF">2020-09-21T16:48:38Z</dcterms:created>
  <dcterms:modified xsi:type="dcterms:W3CDTF">2020-10-28T11:22:34Z</dcterms:modified>
</cp:coreProperties>
</file>