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73" r:id="rId2"/>
    <p:sldId id="256" r:id="rId3"/>
    <p:sldId id="257" r:id="rId4"/>
    <p:sldId id="271" r:id="rId5"/>
    <p:sldId id="259" r:id="rId6"/>
    <p:sldId id="258" r:id="rId7"/>
    <p:sldId id="260" r:id="rId8"/>
    <p:sldId id="261" r:id="rId9"/>
    <p:sldId id="262" r:id="rId10"/>
    <p:sldId id="263" r:id="rId11"/>
    <p:sldId id="265" r:id="rId12"/>
    <p:sldId id="264" r:id="rId13"/>
    <p:sldId id="266" r:id="rId14"/>
    <p:sldId id="268" r:id="rId15"/>
    <p:sldId id="267" r:id="rId16"/>
    <p:sldId id="270" r:id="rId17"/>
    <p:sldId id="269" r:id="rId18"/>
    <p:sldId id="272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426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Documents and Settings\Admin\Рабочий стол\угадай\Зелёный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00938" y="6507163"/>
            <a:ext cx="1643062" cy="350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14678" y="3135354"/>
            <a:ext cx="4781044" cy="26511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71604" y="214290"/>
            <a:ext cx="6072229" cy="923916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 dirty="0"/>
          </a:p>
        </p:txBody>
      </p:sp>
    </p:spTree>
  </p:cSld>
  <p:clrMapOvr>
    <a:masterClrMapping/>
  </p:clrMapOvr>
  <p:transition>
    <p:wipe dir="r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  <p:transition>
    <p:wipe dir="r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  <p:transition>
    <p:wipe dir="r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</p:spTree>
  </p:cSld>
  <p:clrMapOvr>
    <a:masterClrMapping/>
  </p:clrMapOvr>
  <p:transition>
    <p:wipe dir="r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>
    <p:wipe dir="r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  <p:transition>
    <p:wipe dir="r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  <p:transition>
    <p:wipe dir="r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9" cstate="print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fld id="{8BC40705-FB1C-4E11-87C5-04D1E4E1EFD1}" type="datetimeFigureOut">
              <a:rPr lang="ru-RU" smtClean="0"/>
              <a:pPr/>
              <a:t>13.12.2022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fld id="{49E38E29-2A52-46A1-9512-7D6D53D42737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</p:sldLayoutIdLst>
  <p:transition>
    <p:wipe dir="r"/>
  </p:transition>
  <p:timing>
    <p:tnLst>
      <p:par>
        <p:cTn id="1" dur="indefinite" restart="never" nodeType="tmRoot"/>
      </p:par>
    </p:tnLst>
  </p:timing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mbria" pitchFamily="18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mbria" pitchFamily="18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mbria" pitchFamily="18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mbria" pitchFamily="18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9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sz="2800" dirty="0" smtClean="0"/>
              <a:t>Презентация к уроку математики 6 класса</a:t>
            </a:r>
            <a:br>
              <a:rPr lang="ru-RU" sz="2800" dirty="0" smtClean="0"/>
            </a:br>
            <a:r>
              <a:rPr lang="ru-RU" sz="2800" dirty="0" smtClean="0"/>
              <a:t>Выполнила:</a:t>
            </a:r>
            <a:br>
              <a:rPr lang="ru-RU" sz="2800" dirty="0" smtClean="0"/>
            </a:br>
            <a:r>
              <a:rPr lang="ru-RU" sz="2800" dirty="0" smtClean="0"/>
              <a:t>Зотова И.А., </a:t>
            </a:r>
            <a:br>
              <a:rPr lang="ru-RU" sz="2800" dirty="0" smtClean="0"/>
            </a:br>
            <a:r>
              <a:rPr lang="ru-RU" sz="2800" dirty="0" smtClean="0"/>
              <a:t>учитель математики</a:t>
            </a:r>
            <a:br>
              <a:rPr lang="ru-RU" sz="2800" dirty="0" smtClean="0"/>
            </a:br>
            <a:r>
              <a:rPr lang="ru-RU" sz="2800" dirty="0" smtClean="0"/>
              <a:t>МБОУ «</a:t>
            </a:r>
            <a:r>
              <a:rPr lang="ru-RU" sz="2800" dirty="0" err="1" smtClean="0"/>
              <a:t>Ашапская</a:t>
            </a:r>
            <a:r>
              <a:rPr lang="ru-RU" sz="2800" dirty="0" smtClean="0"/>
              <a:t> СОШ» </a:t>
            </a:r>
            <a:endParaRPr lang="ru-RU" sz="2800" dirty="0"/>
          </a:p>
        </p:txBody>
      </p:sp>
    </p:spTree>
  </p:cSld>
  <p:clrMapOvr>
    <a:masterClrMapping/>
  </p:clrMapOvr>
  <p:transition>
    <p:wipe dir="r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4348" y="500042"/>
            <a:ext cx="2757478" cy="1143000"/>
          </a:xfrm>
        </p:spPr>
        <p:txBody>
          <a:bodyPr/>
          <a:lstStyle/>
          <a:p>
            <a:r>
              <a:rPr lang="ru-RU" sz="2800" cap="all" dirty="0" smtClean="0">
                <a:solidFill>
                  <a:srgbClr val="C00000"/>
                </a:solidFill>
                <a:latin typeface="Comic Sans MS" pitchFamily="66" charset="0"/>
              </a:rPr>
              <a:t>ДЕРЕВЯННЫЙ</a:t>
            </a:r>
            <a:br>
              <a:rPr lang="ru-RU" sz="2800" cap="all" dirty="0" smtClean="0">
                <a:solidFill>
                  <a:srgbClr val="C00000"/>
                </a:solidFill>
                <a:latin typeface="Comic Sans MS" pitchFamily="66" charset="0"/>
              </a:rPr>
            </a:br>
            <a:r>
              <a:rPr lang="ru-RU" sz="2800" cap="all" dirty="0" smtClean="0">
                <a:solidFill>
                  <a:srgbClr val="C00000"/>
                </a:solidFill>
                <a:latin typeface="Comic Sans MS" pitchFamily="66" charset="0"/>
              </a:rPr>
              <a:t> ПОЛ</a:t>
            </a:r>
            <a:endParaRPr lang="ru-RU" sz="2800" dirty="0">
              <a:solidFill>
                <a:srgbClr val="C00000"/>
              </a:solidFill>
              <a:latin typeface="Comic Sans MS" pitchFamily="66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214282" y="2214554"/>
            <a:ext cx="8643998" cy="4429156"/>
          </a:xfrm>
        </p:spPr>
        <p:txBody>
          <a:bodyPr/>
          <a:lstStyle/>
          <a:p>
            <a:pPr>
              <a:buNone/>
            </a:pPr>
            <a:r>
              <a:rPr lang="ru-RU" sz="2000" dirty="0" smtClean="0">
                <a:solidFill>
                  <a:srgbClr val="002060"/>
                </a:solidFill>
                <a:latin typeface="Comic Sans MS" pitchFamily="66" charset="0"/>
              </a:rPr>
              <a:t>	</a:t>
            </a:r>
            <a:r>
              <a:rPr lang="ru-RU" sz="1800" dirty="0" smtClean="0">
                <a:latin typeface="Comic Sans MS" pitchFamily="66" charset="0"/>
              </a:rPr>
              <a:t>На первый взгляд, кажется, что использовать дерево в таком помещении, как ванная, — вообще неуместно. Но если разобраться в данном вопросе, то можно прийти к выводу, что </a:t>
            </a:r>
            <a:r>
              <a:rPr lang="ru-RU" sz="1800" b="1" dirty="0" smtClean="0">
                <a:solidFill>
                  <a:srgbClr val="002060"/>
                </a:solidFill>
                <a:latin typeface="Comic Sans MS" pitchFamily="66" charset="0"/>
              </a:rPr>
              <a:t>при тщательном подборе материалов можно организовать деревянный пол в ванной комнате</a:t>
            </a:r>
            <a:r>
              <a:rPr lang="ru-RU" sz="1800" dirty="0" smtClean="0">
                <a:solidFill>
                  <a:srgbClr val="002060"/>
                </a:solidFill>
                <a:latin typeface="Comic Sans MS" pitchFamily="66" charset="0"/>
              </a:rPr>
              <a:t> </a:t>
            </a:r>
            <a:r>
              <a:rPr lang="ru-RU" sz="1800" dirty="0" smtClean="0">
                <a:latin typeface="Comic Sans MS" pitchFamily="66" charset="0"/>
              </a:rPr>
              <a:t>и наслаждаться им долгое время. </a:t>
            </a:r>
          </a:p>
          <a:p>
            <a:pPr>
              <a:buNone/>
            </a:pPr>
            <a:r>
              <a:rPr lang="ru-RU" sz="1800" dirty="0" smtClean="0">
                <a:latin typeface="Comic Sans MS" pitchFamily="66" charset="0"/>
              </a:rPr>
              <a:t>	Подобный вариант имеет </a:t>
            </a:r>
            <a:r>
              <a:rPr lang="ru-RU" sz="1800" b="1" dirty="0" smtClean="0">
                <a:solidFill>
                  <a:srgbClr val="002060"/>
                </a:solidFill>
                <a:latin typeface="Comic Sans MS" pitchFamily="66" charset="0"/>
              </a:rPr>
              <a:t>массу неоспоримых преимуществ</a:t>
            </a:r>
            <a:r>
              <a:rPr lang="ru-RU" sz="1800" dirty="0" smtClean="0">
                <a:solidFill>
                  <a:srgbClr val="002060"/>
                </a:solidFill>
                <a:latin typeface="Comic Sans MS" pitchFamily="66" charset="0"/>
              </a:rPr>
              <a:t>:</a:t>
            </a:r>
          </a:p>
          <a:p>
            <a:pPr lvl="0"/>
            <a:r>
              <a:rPr lang="ru-RU" sz="1800" b="1" dirty="0" smtClean="0">
                <a:solidFill>
                  <a:srgbClr val="002060"/>
                </a:solidFill>
                <a:latin typeface="Comic Sans MS" pitchFamily="66" charset="0"/>
              </a:rPr>
              <a:t>это теплое покрытие</a:t>
            </a:r>
            <a:r>
              <a:rPr lang="ru-RU" sz="1800" dirty="0" smtClean="0">
                <a:latin typeface="Comic Sans MS" pitchFamily="66" charset="0"/>
              </a:rPr>
              <a:t>. Даже без системы теплых полов наступать на пол в ванной комнате можно будет комфортно;</a:t>
            </a:r>
          </a:p>
          <a:p>
            <a:pPr lvl="0"/>
            <a:r>
              <a:rPr lang="ru-RU" sz="1800" b="1" dirty="0" err="1" smtClean="0">
                <a:solidFill>
                  <a:srgbClr val="002060"/>
                </a:solidFill>
                <a:latin typeface="Comic Sans MS" pitchFamily="66" charset="0"/>
              </a:rPr>
              <a:t>экологичность</a:t>
            </a:r>
            <a:r>
              <a:rPr lang="ru-RU" sz="1800" dirty="0" smtClean="0">
                <a:latin typeface="Comic Sans MS" pitchFamily="66" charset="0"/>
              </a:rPr>
              <a:t>.</a:t>
            </a:r>
          </a:p>
          <a:p>
            <a:pPr>
              <a:buNone/>
            </a:pPr>
            <a:r>
              <a:rPr lang="ru-RU" sz="1800" b="1" dirty="0" smtClean="0">
                <a:latin typeface="Comic Sans MS" pitchFamily="66" charset="0"/>
              </a:rPr>
              <a:t>	</a:t>
            </a:r>
            <a:r>
              <a:rPr lang="ru-RU" sz="1800" b="1" dirty="0" smtClean="0">
                <a:solidFill>
                  <a:srgbClr val="FF0000"/>
                </a:solidFill>
                <a:latin typeface="Comic Sans MS" pitchFamily="66" charset="0"/>
              </a:rPr>
              <a:t>Есть и недостатки</a:t>
            </a:r>
            <a:r>
              <a:rPr lang="ru-RU" sz="1800" dirty="0" smtClean="0">
                <a:solidFill>
                  <a:srgbClr val="FF0000"/>
                </a:solidFill>
                <a:latin typeface="Comic Sans MS" pitchFamily="66" charset="0"/>
              </a:rPr>
              <a:t>.</a:t>
            </a:r>
          </a:p>
          <a:p>
            <a:pPr lvl="0"/>
            <a:r>
              <a:rPr lang="ru-RU" sz="1800" dirty="0" smtClean="0">
                <a:latin typeface="Comic Sans MS" pitchFamily="66" charset="0"/>
              </a:rPr>
              <a:t>Во-первых, древесина – </a:t>
            </a:r>
            <a:r>
              <a:rPr lang="ru-RU" sz="1800" b="1" dirty="0" smtClean="0">
                <a:solidFill>
                  <a:srgbClr val="002060"/>
                </a:solidFill>
                <a:latin typeface="Comic Sans MS" pitchFamily="66" charset="0"/>
              </a:rPr>
              <a:t>достаточно дорогой отделочный материл</a:t>
            </a:r>
            <a:r>
              <a:rPr lang="ru-RU" sz="1800" dirty="0" smtClean="0">
                <a:latin typeface="Comic Sans MS" pitchFamily="66" charset="0"/>
              </a:rPr>
              <a:t>, поэтому отделка пола таким образом может влететь в копеечку.</a:t>
            </a:r>
          </a:p>
          <a:p>
            <a:pPr lvl="0"/>
            <a:r>
              <a:rPr lang="ru-RU" sz="1800" dirty="0" smtClean="0">
                <a:latin typeface="Comic Sans MS" pitchFamily="66" charset="0"/>
              </a:rPr>
              <a:t>Во-вторых, нельзя снимать со счетов и тот факт, что </a:t>
            </a:r>
            <a:r>
              <a:rPr lang="ru-RU" sz="1800" b="1" dirty="0" smtClean="0">
                <a:solidFill>
                  <a:srgbClr val="002060"/>
                </a:solidFill>
                <a:latin typeface="Comic Sans MS" pitchFamily="66" charset="0"/>
              </a:rPr>
              <a:t>дерево может впитывать влагу и деформироваться</a:t>
            </a:r>
            <a:r>
              <a:rPr lang="ru-RU" sz="1800" dirty="0" smtClean="0">
                <a:latin typeface="Comic Sans MS" pitchFamily="66" charset="0"/>
              </a:rPr>
              <a:t>. </a:t>
            </a:r>
          </a:p>
          <a:p>
            <a:pPr lvl="0"/>
            <a:endParaRPr lang="ru-RU" sz="1800" dirty="0">
              <a:solidFill>
                <a:srgbClr val="002060"/>
              </a:solidFill>
              <a:latin typeface="Comic Sans MS" pitchFamily="66" charset="0"/>
            </a:endParaRPr>
          </a:p>
        </p:txBody>
      </p:sp>
      <p:pic>
        <p:nvPicPr>
          <p:cNvPr id="2050" name="Рисунок 14" descr="деревянный пол в ванной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627" y="285728"/>
            <a:ext cx="2858999" cy="1928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2571744"/>
            <a:ext cx="8229600" cy="1143000"/>
          </a:xfrm>
        </p:spPr>
        <p:txBody>
          <a:bodyPr/>
          <a:lstStyle/>
          <a:p>
            <a:r>
              <a:rPr lang="ru-RU" dirty="0" smtClean="0">
                <a:solidFill>
                  <a:srgbClr val="C00000"/>
                </a:solidFill>
                <a:latin typeface="Comic Sans MS" pitchFamily="66" charset="0"/>
              </a:rPr>
              <a:t>Самый подходящий вариант – это керамическая плитка</a:t>
            </a:r>
            <a:endParaRPr lang="ru-RU" dirty="0">
              <a:solidFill>
                <a:srgbClr val="C00000"/>
              </a:solidFill>
              <a:latin typeface="Comic Sans MS" pitchFamily="66" charset="0"/>
            </a:endParaRPr>
          </a:p>
        </p:txBody>
      </p:sp>
      <p:pic>
        <p:nvPicPr>
          <p:cNvPr id="3074" name="Picture 2" descr="C:\Users\ирина\Desktop\Проектная задача 6 класс\Screenshot_2018-10-13-17-02-23_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3929066"/>
            <a:ext cx="3618220" cy="2695574"/>
          </a:xfrm>
          <a:prstGeom prst="rect">
            <a:avLst/>
          </a:prstGeom>
          <a:noFill/>
        </p:spPr>
      </p:pic>
      <p:pic>
        <p:nvPicPr>
          <p:cNvPr id="3075" name="Picture 3" descr="C:\Users\ирина\Desktop\Проектная задача 6 класс\Screenshot_2018-10-13-16-54-11_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6314" y="3929066"/>
            <a:ext cx="3500462" cy="2616595"/>
          </a:xfrm>
          <a:prstGeom prst="rect">
            <a:avLst/>
          </a:prstGeom>
          <a:noFill/>
        </p:spPr>
      </p:pic>
      <p:pic>
        <p:nvPicPr>
          <p:cNvPr id="3076" name="Picture 4" descr="C:\Users\ирина\Desktop\Проектная задача 6 класс\Screenshot_2018-10-13-16-55-24_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20" y="214290"/>
            <a:ext cx="3543325" cy="2214578"/>
          </a:xfrm>
          <a:prstGeom prst="rect">
            <a:avLst/>
          </a:prstGeom>
          <a:noFill/>
        </p:spPr>
      </p:pic>
      <p:pic>
        <p:nvPicPr>
          <p:cNvPr id="3077" name="Picture 5" descr="C:\Users\ирина\Desktop\Проектная задача 6 класс\Screenshot_2018-10-13-16-53-05_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929190" y="214290"/>
            <a:ext cx="3309934" cy="2287992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dirty="0" smtClean="0">
                <a:solidFill>
                  <a:srgbClr val="002060"/>
                </a:solidFill>
                <a:latin typeface="Comic Sans MS" pitchFamily="66" charset="0"/>
              </a:rPr>
              <a:t>Второй этап: </a:t>
            </a:r>
            <a:r>
              <a:rPr lang="ru-RU" sz="3600" dirty="0" smtClean="0">
                <a:solidFill>
                  <a:srgbClr val="C00000"/>
                </a:solidFill>
                <a:latin typeface="Comic Sans MS" pitchFamily="66" charset="0"/>
              </a:rPr>
              <a:t>Выполнение схемы </a:t>
            </a:r>
            <a:endParaRPr lang="ru-RU" sz="3600" dirty="0">
              <a:solidFill>
                <a:srgbClr val="C00000"/>
              </a:solidFill>
              <a:latin typeface="Comic Sans MS" pitchFamily="66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714348" y="1357298"/>
            <a:ext cx="7572428" cy="2500330"/>
          </a:xfrm>
        </p:spPr>
        <p:txBody>
          <a:bodyPr/>
          <a:lstStyle/>
          <a:p>
            <a:pPr>
              <a:buNone/>
            </a:pPr>
            <a:r>
              <a:rPr lang="ru-RU" dirty="0" smtClean="0">
                <a:solidFill>
                  <a:srgbClr val="002060"/>
                </a:solidFill>
                <a:latin typeface="Comic Sans MS" pitchFamily="66" charset="0"/>
              </a:rPr>
              <a:t>	Для того, чтобы выполнить схему, необходимо знать размеры пола и размеры необходимой плитки. Пол можно покрывать плитками одной формы, а можно плитками разной формы. При любом выборе надо учитывать, что плитки разрезать нельзя.</a:t>
            </a:r>
            <a:endParaRPr lang="ru-RU" dirty="0">
              <a:solidFill>
                <a:srgbClr val="002060"/>
              </a:solidFill>
              <a:latin typeface="Comic Sans MS" pitchFamily="66" charset="0"/>
            </a:endParaRPr>
          </a:p>
        </p:txBody>
      </p:sp>
      <p:pic>
        <p:nvPicPr>
          <p:cNvPr id="1026" name="Picture 2" descr="C:\Users\ирина\Desktop\Проектная задача 6 класс\Screenshot_2018-10-09-22-16-06_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5786" y="4143380"/>
            <a:ext cx="7620000" cy="2276475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428604"/>
            <a:ext cx="4500594" cy="654032"/>
          </a:xfrm>
        </p:spPr>
        <p:txBody>
          <a:bodyPr/>
          <a:lstStyle/>
          <a:p>
            <a:r>
              <a:rPr lang="ru-RU" dirty="0" smtClean="0">
                <a:solidFill>
                  <a:srgbClr val="C00000"/>
                </a:solidFill>
                <a:latin typeface="Comic Sans MS" pitchFamily="66" charset="0"/>
              </a:rPr>
              <a:t>Варианты  схем</a:t>
            </a:r>
            <a:endParaRPr lang="ru-RU" dirty="0">
              <a:solidFill>
                <a:srgbClr val="C00000"/>
              </a:solidFill>
              <a:latin typeface="Comic Sans MS" pitchFamily="66" charset="0"/>
            </a:endParaRPr>
          </a:p>
        </p:txBody>
      </p:sp>
      <p:pic>
        <p:nvPicPr>
          <p:cNvPr id="2050" name="Picture 2" descr="C:\Users\ирина\Desktop\Проектная задача 6 класс\Screenshot_2018-10-10-22-37-37_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57224" y="1357298"/>
            <a:ext cx="3881181" cy="2857520"/>
          </a:xfrm>
          <a:prstGeom prst="rect">
            <a:avLst/>
          </a:prstGeom>
          <a:noFill/>
        </p:spPr>
      </p:pic>
      <p:pic>
        <p:nvPicPr>
          <p:cNvPr id="2051" name="Picture 3" descr="C:\Users\ирина\Desktop\Проектная задача 6 класс\Screenshot_2018-10-10-22-37-07_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43504" y="214290"/>
            <a:ext cx="3347531" cy="4134932"/>
          </a:xfrm>
          <a:prstGeom prst="rect">
            <a:avLst/>
          </a:prstGeom>
          <a:noFill/>
        </p:spPr>
      </p:pic>
      <p:pic>
        <p:nvPicPr>
          <p:cNvPr id="2052" name="Picture 4" descr="C:\Users\ирина\Desktop\Проектная задача 6 класс\Screenshot_2018-10-10-22-38-24_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285852" y="4429132"/>
            <a:ext cx="5195492" cy="2143140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57422" y="214290"/>
            <a:ext cx="4500594" cy="654032"/>
          </a:xfrm>
        </p:spPr>
        <p:txBody>
          <a:bodyPr/>
          <a:lstStyle/>
          <a:p>
            <a:r>
              <a:rPr lang="ru-RU" dirty="0" smtClean="0">
                <a:solidFill>
                  <a:srgbClr val="C00000"/>
                </a:solidFill>
                <a:latin typeface="Comic Sans MS" pitchFamily="66" charset="0"/>
              </a:rPr>
              <a:t>Варианты  схем</a:t>
            </a:r>
            <a:endParaRPr lang="ru-RU" dirty="0">
              <a:solidFill>
                <a:srgbClr val="C00000"/>
              </a:solidFill>
              <a:latin typeface="Comic Sans MS" pitchFamily="66" charset="0"/>
            </a:endParaRPr>
          </a:p>
        </p:txBody>
      </p:sp>
      <p:pic>
        <p:nvPicPr>
          <p:cNvPr id="3074" name="Picture 2" descr="C:\Users\ирина\Desktop\Проектная задача 6 класс\Screenshot_2018-10-10-22-39-48_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14414" y="1071546"/>
            <a:ext cx="6596082" cy="5392297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C00000"/>
                </a:solidFill>
                <a:latin typeface="Comic Sans MS" pitchFamily="66" charset="0"/>
              </a:rPr>
              <a:t>Варианты  схем</a:t>
            </a:r>
            <a:endParaRPr lang="ru-RU" dirty="0"/>
          </a:p>
        </p:txBody>
      </p:sp>
      <p:pic>
        <p:nvPicPr>
          <p:cNvPr id="4098" name="Picture 2" descr="C:\Users\ирина\Desktop\Проектная задача 6 класс\Screenshot_2018-10-10-22-38-09_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57224" y="1857364"/>
            <a:ext cx="7620000" cy="4429125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dirty="0" smtClean="0">
                <a:solidFill>
                  <a:srgbClr val="002060"/>
                </a:solidFill>
                <a:latin typeface="Comic Sans MS" pitchFamily="66" charset="0"/>
              </a:rPr>
              <a:t>Третий этап: </a:t>
            </a:r>
            <a:r>
              <a:rPr lang="ru-RU" sz="3600" dirty="0" smtClean="0">
                <a:solidFill>
                  <a:srgbClr val="C00000"/>
                </a:solidFill>
                <a:latin typeface="Comic Sans MS" pitchFamily="66" charset="0"/>
              </a:rPr>
              <a:t>Составление сметы</a:t>
            </a:r>
            <a:endParaRPr lang="ru-RU" sz="3600" dirty="0">
              <a:solidFill>
                <a:srgbClr val="C00000"/>
              </a:solidFill>
              <a:latin typeface="Comic Sans MS" pitchFamily="66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57158" y="1357298"/>
            <a:ext cx="8472518" cy="746139"/>
          </a:xfrm>
        </p:spPr>
        <p:txBody>
          <a:bodyPr/>
          <a:lstStyle/>
          <a:p>
            <a:r>
              <a:rPr lang="ru-RU" dirty="0" smtClean="0">
                <a:latin typeface="Comic Sans MS" pitchFamily="66" charset="0"/>
              </a:rPr>
              <a:t>Чтобы составить смету необходимо выполнить следующие вычисления:  </a:t>
            </a:r>
            <a:endParaRPr lang="ru-RU" dirty="0">
              <a:latin typeface="Comic Sans MS" pitchFamily="66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28596" y="2214554"/>
            <a:ext cx="4040188" cy="1714512"/>
          </a:xfrm>
        </p:spPr>
        <p:txBody>
          <a:bodyPr/>
          <a:lstStyle/>
          <a:p>
            <a:pPr>
              <a:buFontTx/>
              <a:buChar char="-"/>
            </a:pPr>
            <a:r>
              <a:rPr lang="ru-RU" dirty="0" smtClean="0">
                <a:solidFill>
                  <a:srgbClr val="002060"/>
                </a:solidFill>
                <a:latin typeface="Comic Sans MS" pitchFamily="66" charset="0"/>
              </a:rPr>
              <a:t>Количество плиток каждой формы</a:t>
            </a:r>
          </a:p>
          <a:p>
            <a:pPr>
              <a:buFontTx/>
              <a:buChar char="-"/>
            </a:pPr>
            <a:r>
              <a:rPr lang="ru-RU" dirty="0" smtClean="0">
                <a:solidFill>
                  <a:srgbClr val="002060"/>
                </a:solidFill>
                <a:latin typeface="Comic Sans MS" pitchFamily="66" charset="0"/>
              </a:rPr>
              <a:t>Площадь одной плитки каждой формы</a:t>
            </a:r>
          </a:p>
          <a:p>
            <a:pPr>
              <a:buNone/>
            </a:pPr>
            <a:endParaRPr lang="ru-RU" dirty="0" smtClean="0">
              <a:solidFill>
                <a:srgbClr val="002060"/>
              </a:solidFill>
              <a:latin typeface="Comic Sans MS" pitchFamily="66" charset="0"/>
            </a:endParaRPr>
          </a:p>
          <a:p>
            <a:pPr>
              <a:buFontTx/>
              <a:buChar char="-"/>
            </a:pPr>
            <a:endParaRPr lang="ru-RU" dirty="0">
              <a:solidFill>
                <a:srgbClr val="002060"/>
              </a:solidFill>
              <a:latin typeface="Comic Sans MS" pitchFamily="66" charset="0"/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00034" y="4071942"/>
            <a:ext cx="6786610" cy="428628"/>
          </a:xfrm>
        </p:spPr>
        <p:txBody>
          <a:bodyPr/>
          <a:lstStyle/>
          <a:p>
            <a:r>
              <a:rPr lang="ru-RU" dirty="0" smtClean="0">
                <a:latin typeface="Comic Sans MS" pitchFamily="66" charset="0"/>
              </a:rPr>
              <a:t>Знать необходимые формулы:</a:t>
            </a:r>
            <a:endParaRPr lang="ru-RU" dirty="0">
              <a:latin typeface="Comic Sans MS" pitchFamily="66" charset="0"/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0" y="4572008"/>
            <a:ext cx="9144000" cy="1357322"/>
          </a:xfrm>
        </p:spPr>
        <p:txBody>
          <a:bodyPr/>
          <a:lstStyle/>
          <a:p>
            <a:r>
              <a:rPr lang="ru-RU" b="1" i="1" dirty="0" smtClean="0">
                <a:solidFill>
                  <a:srgbClr val="C00000"/>
                </a:solidFill>
              </a:rPr>
              <a:t>Площадь плитки </a:t>
            </a:r>
            <a:r>
              <a:rPr lang="ru-RU" b="1" dirty="0" smtClean="0">
                <a:solidFill>
                  <a:srgbClr val="002060"/>
                </a:solidFill>
              </a:rPr>
              <a:t>= Длина · Ширина</a:t>
            </a:r>
          </a:p>
          <a:p>
            <a:r>
              <a:rPr lang="ru-RU" b="1" i="1" dirty="0" smtClean="0">
                <a:solidFill>
                  <a:srgbClr val="C00000"/>
                </a:solidFill>
              </a:rPr>
              <a:t>Стоимость</a:t>
            </a:r>
            <a:r>
              <a:rPr lang="ru-RU" dirty="0" smtClean="0">
                <a:solidFill>
                  <a:srgbClr val="C00000"/>
                </a:solidFill>
              </a:rPr>
              <a:t> </a:t>
            </a:r>
            <a:r>
              <a:rPr lang="ru-RU" b="1" dirty="0" smtClean="0">
                <a:solidFill>
                  <a:srgbClr val="002060"/>
                </a:solidFill>
              </a:rPr>
              <a:t>= Количество плитки · Площадь плитки · Цена 1 м²</a:t>
            </a:r>
            <a:endParaRPr lang="ru-RU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 build="p"/>
      <p:bldP spid="5" grpId="0" build="p"/>
      <p:bldP spid="6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dirty="0" smtClean="0">
                <a:solidFill>
                  <a:srgbClr val="002060"/>
                </a:solidFill>
                <a:latin typeface="Comic Sans MS" pitchFamily="66" charset="0"/>
              </a:rPr>
              <a:t>Четвертый этап: </a:t>
            </a:r>
            <a:br>
              <a:rPr lang="ru-RU" sz="3600" dirty="0" smtClean="0">
                <a:solidFill>
                  <a:srgbClr val="002060"/>
                </a:solidFill>
                <a:latin typeface="Comic Sans MS" pitchFamily="66" charset="0"/>
              </a:rPr>
            </a:br>
            <a:r>
              <a:rPr lang="ru-RU" sz="3600" dirty="0" smtClean="0">
                <a:solidFill>
                  <a:srgbClr val="C00000"/>
                </a:solidFill>
                <a:latin typeface="Comic Sans MS" pitchFamily="66" charset="0"/>
              </a:rPr>
              <a:t>Презентация проекта</a:t>
            </a:r>
            <a:endParaRPr lang="ru-RU" sz="3600" dirty="0">
              <a:solidFill>
                <a:srgbClr val="C00000"/>
              </a:solidFill>
              <a:latin typeface="Comic Sans MS" pitchFamily="66" charset="0"/>
            </a:endParaRPr>
          </a:p>
        </p:txBody>
      </p:sp>
      <p:pic>
        <p:nvPicPr>
          <p:cNvPr id="1026" name="Picture 2" descr="C:\Users\ирина\Desktop\Проектная задача 6 класс\Screenshot_2018-10-13-17-02-58_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1500175"/>
            <a:ext cx="2964813" cy="4572031"/>
          </a:xfrm>
          <a:prstGeom prst="rect">
            <a:avLst/>
          </a:prstGeom>
          <a:noFill/>
        </p:spPr>
      </p:pic>
      <p:pic>
        <p:nvPicPr>
          <p:cNvPr id="1027" name="Picture 3" descr="C:\Users\ирина\Desktop\Проектная задача 6 класс\Screenshot_2018-10-13-16-53-49_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29058" y="2357430"/>
            <a:ext cx="4633074" cy="3023081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C00000"/>
                </a:solidFill>
                <a:latin typeface="Comic Sans MS" pitchFamily="66" charset="0"/>
              </a:rPr>
              <a:t>Спасибо за работу</a:t>
            </a:r>
            <a:endParaRPr lang="ru-RU" dirty="0">
              <a:solidFill>
                <a:srgbClr val="C00000"/>
              </a:solidFill>
              <a:latin typeface="Comic Sans MS" pitchFamily="66" charset="0"/>
            </a:endParaRPr>
          </a:p>
        </p:txBody>
      </p:sp>
      <p:pic>
        <p:nvPicPr>
          <p:cNvPr id="2050" name="Picture 2" descr="C:\Users\ирина\Desktop\Проектная задача 6 класс\Screenshot_2018-10-13-16-52-01_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00166" y="1714488"/>
            <a:ext cx="6357982" cy="4625432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sz="4000" dirty="0" smtClean="0">
                <a:solidFill>
                  <a:srgbClr val="FF0000"/>
                </a:solidFill>
                <a:latin typeface="Comic Sans MS" pitchFamily="66" charset="0"/>
              </a:rPr>
              <a:t>«Покрытие пола ванной комнаты»</a:t>
            </a:r>
            <a:endParaRPr lang="ru-RU" sz="4000" dirty="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14679" y="214290"/>
            <a:ext cx="2857519" cy="1357322"/>
          </a:xfrm>
        </p:spPr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  <a:latin typeface="Comic Sans MS" pitchFamily="66" charset="0"/>
              </a:rPr>
              <a:t>Проектная </a:t>
            </a:r>
          </a:p>
          <a:p>
            <a:r>
              <a:rPr lang="ru-RU" b="1" dirty="0" smtClean="0">
                <a:solidFill>
                  <a:srgbClr val="002060"/>
                </a:solidFill>
                <a:latin typeface="Comic Sans MS" pitchFamily="66" charset="0"/>
              </a:rPr>
              <a:t>задача</a:t>
            </a:r>
            <a:endParaRPr lang="ru-RU" b="1" dirty="0">
              <a:solidFill>
                <a:srgbClr val="002060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002060"/>
                </a:solidFill>
                <a:latin typeface="Comic Sans MS" pitchFamily="66" charset="0"/>
              </a:rPr>
              <a:t>Цель проектной задачи</a:t>
            </a:r>
            <a:endParaRPr lang="ru-RU" dirty="0">
              <a:solidFill>
                <a:srgbClr val="002060"/>
              </a:solidFill>
              <a:latin typeface="Comic Sans MS" pitchFamily="66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58" y="1214422"/>
            <a:ext cx="8229600" cy="1042982"/>
          </a:xfrm>
        </p:spPr>
        <p:txBody>
          <a:bodyPr/>
          <a:lstStyle/>
          <a:p>
            <a:pPr algn="ctr">
              <a:buNone/>
            </a:pPr>
            <a:r>
              <a:rPr lang="ru-RU" dirty="0" smtClean="0">
                <a:solidFill>
                  <a:srgbClr val="C00000"/>
                </a:solidFill>
                <a:latin typeface="Comic Sans MS" pitchFamily="66" charset="0"/>
              </a:rPr>
              <a:t>Покрыть пол ванной комнаты рациональным материалом</a:t>
            </a:r>
          </a:p>
          <a:p>
            <a:pPr algn="ctr">
              <a:buNone/>
            </a:pPr>
            <a:endParaRPr lang="ru-RU" dirty="0" smtClean="0">
              <a:solidFill>
                <a:srgbClr val="C00000"/>
              </a:solidFill>
              <a:latin typeface="Comic Sans MS" pitchFamily="66" charset="0"/>
            </a:endParaRPr>
          </a:p>
          <a:p>
            <a:pPr algn="ctr">
              <a:buNone/>
            </a:pPr>
            <a:endParaRPr lang="ru-RU" dirty="0" smtClean="0">
              <a:solidFill>
                <a:srgbClr val="C00000"/>
              </a:solidFill>
              <a:latin typeface="Comic Sans MS" pitchFamily="66" charset="0"/>
            </a:endParaRPr>
          </a:p>
        </p:txBody>
      </p:sp>
      <p:pic>
        <p:nvPicPr>
          <p:cNvPr id="1026" name="Рисунок 12" descr="наливной пол в ванной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29124" y="5000636"/>
            <a:ext cx="2428892" cy="16419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Рисунок 10" descr="натуральный камень для отделки пола в ванной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4348" y="2786058"/>
            <a:ext cx="3500462" cy="26270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8" name="Рисунок 14" descr="деревянный пол в ванной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29124" y="2714620"/>
            <a:ext cx="3214678" cy="21687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dirty="0" smtClean="0">
                <a:solidFill>
                  <a:srgbClr val="002060"/>
                </a:solidFill>
                <a:latin typeface="Comic Sans MS" pitchFamily="66" charset="0"/>
              </a:rPr>
              <a:t>Для достижения данной цели, мы разделились на группы. Каждая группа – это</a:t>
            </a:r>
            <a:r>
              <a:rPr lang="ru-RU" sz="2800" dirty="0" smtClean="0">
                <a:latin typeface="Comic Sans MS" pitchFamily="66" charset="0"/>
              </a:rPr>
              <a:t> </a:t>
            </a:r>
            <a:r>
              <a:rPr lang="ru-RU" sz="2800" dirty="0" smtClean="0">
                <a:solidFill>
                  <a:srgbClr val="FF0000"/>
                </a:solidFill>
                <a:latin typeface="Comic Sans MS" pitchFamily="66" charset="0"/>
              </a:rPr>
              <a:t>строительная компания</a:t>
            </a:r>
            <a:r>
              <a:rPr lang="ru-RU" sz="2800" dirty="0" smtClean="0">
                <a:solidFill>
                  <a:srgbClr val="002060"/>
                </a:solidFill>
                <a:latin typeface="Comic Sans MS" pitchFamily="66" charset="0"/>
              </a:rPr>
              <a:t>.</a:t>
            </a:r>
            <a:endParaRPr lang="ru-RU" sz="2800" dirty="0">
              <a:solidFill>
                <a:srgbClr val="002060"/>
              </a:solidFill>
              <a:latin typeface="Comic Sans MS" pitchFamily="66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71472" y="1571612"/>
            <a:ext cx="2928958" cy="496886"/>
          </a:xfrm>
        </p:spPr>
        <p:txBody>
          <a:bodyPr/>
          <a:lstStyle/>
          <a:p>
            <a:r>
              <a:rPr lang="ru-RU" b="0" dirty="0" smtClean="0">
                <a:solidFill>
                  <a:srgbClr val="002060"/>
                </a:solidFill>
                <a:latin typeface="Comic Sans MS" pitchFamily="66" charset="0"/>
              </a:rPr>
              <a:t>Состав компании:</a:t>
            </a:r>
            <a:endParaRPr lang="ru-RU" b="0" dirty="0">
              <a:solidFill>
                <a:srgbClr val="002060"/>
              </a:solidFill>
              <a:latin typeface="Comic Sans MS" pitchFamily="66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57158" y="2071678"/>
            <a:ext cx="3900486" cy="1325563"/>
          </a:xfrm>
        </p:spPr>
        <p:txBody>
          <a:bodyPr/>
          <a:lstStyle/>
          <a:p>
            <a:pPr>
              <a:buNone/>
            </a:pPr>
            <a:r>
              <a:rPr lang="ru-RU" dirty="0" smtClean="0">
                <a:solidFill>
                  <a:srgbClr val="C00000"/>
                </a:solidFill>
              </a:rPr>
              <a:t>-    Руководитель </a:t>
            </a:r>
          </a:p>
          <a:p>
            <a:pPr>
              <a:buFontTx/>
              <a:buChar char="-"/>
            </a:pPr>
            <a:r>
              <a:rPr lang="ru-RU" dirty="0" smtClean="0">
                <a:solidFill>
                  <a:srgbClr val="C00000"/>
                </a:solidFill>
              </a:rPr>
              <a:t>Дизайнеры </a:t>
            </a:r>
            <a:r>
              <a:rPr lang="ru-RU" dirty="0" smtClean="0">
                <a:solidFill>
                  <a:srgbClr val="002060"/>
                </a:solidFill>
              </a:rPr>
              <a:t>– 2 человека</a:t>
            </a:r>
          </a:p>
          <a:p>
            <a:pPr>
              <a:buFontTx/>
              <a:buChar char="-"/>
            </a:pPr>
            <a:r>
              <a:rPr lang="ru-RU" dirty="0" smtClean="0">
                <a:solidFill>
                  <a:srgbClr val="C00000"/>
                </a:solidFill>
              </a:rPr>
              <a:t>Сметчики </a:t>
            </a:r>
            <a:r>
              <a:rPr lang="ru-RU" dirty="0" smtClean="0">
                <a:solidFill>
                  <a:srgbClr val="002060"/>
                </a:solidFill>
              </a:rPr>
              <a:t>– 2 человека</a:t>
            </a:r>
          </a:p>
          <a:p>
            <a:pPr>
              <a:buNone/>
            </a:pP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71472" y="3643314"/>
            <a:ext cx="4041775" cy="2500330"/>
          </a:xfrm>
        </p:spPr>
        <p:txBody>
          <a:bodyPr/>
          <a:lstStyle/>
          <a:p>
            <a:r>
              <a:rPr lang="ru-RU" sz="2000" dirty="0" smtClean="0">
                <a:solidFill>
                  <a:srgbClr val="C00000"/>
                </a:solidFill>
                <a:latin typeface="Comic Sans MS" pitchFamily="66" charset="0"/>
              </a:rPr>
              <a:t>«Дизайн»</a:t>
            </a:r>
            <a:r>
              <a:rPr lang="ru-RU" sz="2000" dirty="0" smtClean="0">
                <a:solidFill>
                  <a:srgbClr val="002060"/>
                </a:solidFill>
                <a:latin typeface="Comic Sans MS" pitchFamily="66" charset="0"/>
              </a:rPr>
              <a:t>,</a:t>
            </a:r>
            <a:r>
              <a:rPr lang="ru-RU" sz="2000" dirty="0" smtClean="0">
                <a:solidFill>
                  <a:srgbClr val="C00000"/>
                </a:solidFill>
                <a:latin typeface="Comic Sans MS" pitchFamily="66" charset="0"/>
              </a:rPr>
              <a:t> </a:t>
            </a:r>
            <a:r>
              <a:rPr lang="ru-RU" sz="2000" dirty="0" smtClean="0">
                <a:latin typeface="Comic Sans MS" pitchFamily="66" charset="0"/>
              </a:rPr>
              <a:t>в переводе с английского, означает </a:t>
            </a:r>
            <a:r>
              <a:rPr lang="ru-RU" sz="2000" dirty="0" smtClean="0">
                <a:solidFill>
                  <a:srgbClr val="002060"/>
                </a:solidFill>
                <a:latin typeface="Comic Sans MS" pitchFamily="66" charset="0"/>
              </a:rPr>
              <a:t>рисунок, проект, план.</a:t>
            </a:r>
          </a:p>
          <a:p>
            <a:r>
              <a:rPr lang="ru-RU" sz="2000" dirty="0" smtClean="0">
                <a:solidFill>
                  <a:srgbClr val="C00000"/>
                </a:solidFill>
                <a:latin typeface="Comic Sans MS" pitchFamily="66" charset="0"/>
              </a:rPr>
              <a:t>      </a:t>
            </a:r>
          </a:p>
          <a:p>
            <a:r>
              <a:rPr lang="ru-RU" sz="2000" dirty="0" smtClean="0">
                <a:solidFill>
                  <a:srgbClr val="C00000"/>
                </a:solidFill>
                <a:latin typeface="Comic Sans MS" pitchFamily="66" charset="0"/>
              </a:rPr>
              <a:t>Дизайнер </a:t>
            </a:r>
            <a:r>
              <a:rPr lang="ru-RU" sz="2000" dirty="0" smtClean="0">
                <a:solidFill>
                  <a:srgbClr val="002060"/>
                </a:solidFill>
                <a:latin typeface="Comic Sans MS" pitchFamily="66" charset="0"/>
              </a:rPr>
              <a:t>– это специалист, создающий рисунки, проекты, планы.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714876" y="3286124"/>
            <a:ext cx="4041775" cy="3143272"/>
          </a:xfrm>
        </p:spPr>
        <p:txBody>
          <a:bodyPr/>
          <a:lstStyle/>
          <a:p>
            <a:pPr>
              <a:buNone/>
            </a:pPr>
            <a:r>
              <a:rPr lang="ru-RU" sz="2000" b="1" dirty="0" smtClean="0">
                <a:solidFill>
                  <a:srgbClr val="C00000"/>
                </a:solidFill>
                <a:latin typeface="Comic Sans MS" pitchFamily="66" charset="0"/>
              </a:rPr>
              <a:t>    Смета </a:t>
            </a:r>
            <a:r>
              <a:rPr lang="ru-RU" sz="2000" b="1" dirty="0" smtClean="0">
                <a:solidFill>
                  <a:srgbClr val="002060"/>
                </a:solidFill>
                <a:latin typeface="Comic Sans MS" pitchFamily="66" charset="0"/>
              </a:rPr>
              <a:t>- это план предстоящих расходов материальных и денежных средств.</a:t>
            </a:r>
          </a:p>
          <a:p>
            <a:pPr>
              <a:buNone/>
            </a:pPr>
            <a:r>
              <a:rPr lang="ru-RU" sz="2000" b="1" dirty="0" smtClean="0">
                <a:solidFill>
                  <a:srgbClr val="C00000"/>
                </a:solidFill>
                <a:latin typeface="Comic Sans MS" pitchFamily="66" charset="0"/>
              </a:rPr>
              <a:t>   Сметчик</a:t>
            </a:r>
            <a:r>
              <a:rPr lang="ru-RU" sz="2000" b="1" dirty="0" smtClean="0">
                <a:solidFill>
                  <a:srgbClr val="002060"/>
                </a:solidFill>
                <a:latin typeface="Comic Sans MS" pitchFamily="66" charset="0"/>
              </a:rPr>
              <a:t> – это специалист по определению стоимости различных видов работ, таких как, строительство, ремонт и т.д. </a:t>
            </a:r>
            <a:endParaRPr lang="ru-RU" sz="2000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 build="p"/>
      <p:bldP spid="5" grpId="0" build="p"/>
      <p:bldP spid="6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002060"/>
                </a:solidFill>
                <a:latin typeface="Comic Sans MS" pitchFamily="66" charset="0"/>
              </a:rPr>
              <a:t>Этапы проектной задачи</a:t>
            </a:r>
            <a:endParaRPr lang="ru-RU" dirty="0">
              <a:solidFill>
                <a:srgbClr val="002060"/>
              </a:solidFill>
              <a:latin typeface="Comic Sans MS" pitchFamily="66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3829064"/>
          </a:xfrm>
        </p:spPr>
        <p:txBody>
          <a:bodyPr/>
          <a:lstStyle/>
          <a:p>
            <a:pPr marL="514350" indent="-514350">
              <a:buAutoNum type="arabicPeriod"/>
            </a:pPr>
            <a:r>
              <a:rPr lang="ru-RU" dirty="0" smtClean="0">
                <a:solidFill>
                  <a:srgbClr val="7030A0"/>
                </a:solidFill>
                <a:latin typeface="Comic Sans MS" pitchFamily="66" charset="0"/>
              </a:rPr>
              <a:t>Выбрать материал</a:t>
            </a:r>
          </a:p>
          <a:p>
            <a:pPr marL="514350" indent="-514350">
              <a:buAutoNum type="arabicPeriod"/>
            </a:pPr>
            <a:r>
              <a:rPr lang="ru-RU" dirty="0" smtClean="0">
                <a:solidFill>
                  <a:srgbClr val="7030A0"/>
                </a:solidFill>
                <a:latin typeface="Comic Sans MS" pitchFamily="66" charset="0"/>
              </a:rPr>
              <a:t>Выполнить схему, чертеж</a:t>
            </a:r>
          </a:p>
          <a:p>
            <a:pPr marL="514350" indent="-514350">
              <a:buAutoNum type="arabicPeriod"/>
            </a:pPr>
            <a:r>
              <a:rPr lang="ru-RU" dirty="0" smtClean="0">
                <a:solidFill>
                  <a:srgbClr val="7030A0"/>
                </a:solidFill>
                <a:latin typeface="Comic Sans MS" pitchFamily="66" charset="0"/>
              </a:rPr>
              <a:t>Составить смету:</a:t>
            </a:r>
          </a:p>
          <a:p>
            <a:pPr marL="514350" indent="-514350">
              <a:buNone/>
            </a:pPr>
            <a:r>
              <a:rPr lang="ru-RU" dirty="0" smtClean="0">
                <a:solidFill>
                  <a:srgbClr val="7030A0"/>
                </a:solidFill>
                <a:latin typeface="Comic Sans MS" pitchFamily="66" charset="0"/>
              </a:rPr>
              <a:t>- Подсчитать необходимый материал</a:t>
            </a:r>
          </a:p>
          <a:p>
            <a:pPr marL="514350" indent="-514350">
              <a:buNone/>
            </a:pPr>
            <a:r>
              <a:rPr lang="ru-RU" dirty="0" smtClean="0">
                <a:solidFill>
                  <a:srgbClr val="7030A0"/>
                </a:solidFill>
                <a:latin typeface="Comic Sans MS" pitchFamily="66" charset="0"/>
              </a:rPr>
              <a:t>- Выполнить расчёты на необходимые расходы</a:t>
            </a:r>
          </a:p>
          <a:p>
            <a:pPr marL="514350" indent="-514350">
              <a:buNone/>
            </a:pPr>
            <a:r>
              <a:rPr lang="ru-RU" dirty="0" smtClean="0">
                <a:solidFill>
                  <a:srgbClr val="7030A0"/>
                </a:solidFill>
                <a:latin typeface="Comic Sans MS" pitchFamily="66" charset="0"/>
              </a:rPr>
              <a:t>4. Презентовать проект заказчику</a:t>
            </a:r>
            <a:endParaRPr lang="ru-RU" dirty="0">
              <a:solidFill>
                <a:srgbClr val="7030A0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54032"/>
          </a:xfrm>
        </p:spPr>
        <p:txBody>
          <a:bodyPr/>
          <a:lstStyle/>
          <a:p>
            <a:r>
              <a:rPr lang="ru-RU" sz="3200" dirty="0" smtClean="0">
                <a:solidFill>
                  <a:srgbClr val="002060"/>
                </a:solidFill>
                <a:latin typeface="Comic Sans MS" pitchFamily="66" charset="0"/>
              </a:rPr>
              <a:t>Первый этап: </a:t>
            </a:r>
            <a:r>
              <a:rPr lang="ru-RU" sz="3200" dirty="0" smtClean="0">
                <a:solidFill>
                  <a:srgbClr val="C00000"/>
                </a:solidFill>
                <a:latin typeface="Comic Sans MS" pitchFamily="66" charset="0"/>
              </a:rPr>
              <a:t>Выбор материала</a:t>
            </a:r>
            <a:endParaRPr lang="ru-RU" sz="3200" dirty="0">
              <a:solidFill>
                <a:srgbClr val="C00000"/>
              </a:solidFill>
              <a:latin typeface="Comic Sans MS" pitchFamily="66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928670"/>
            <a:ext cx="8229600" cy="5197493"/>
          </a:xfrm>
        </p:spPr>
        <p:txBody>
          <a:bodyPr/>
          <a:lstStyle/>
          <a:p>
            <a:pPr>
              <a:buNone/>
            </a:pPr>
            <a:r>
              <a:rPr lang="ru-RU" sz="2400" dirty="0" smtClean="0"/>
              <a:t>	</a:t>
            </a:r>
            <a:r>
              <a:rPr lang="ru-RU" sz="2400" dirty="0" smtClean="0">
                <a:latin typeface="Comic Sans MS" pitchFamily="66" charset="0"/>
              </a:rPr>
              <a:t>Когда намечается </a:t>
            </a:r>
            <a:r>
              <a:rPr lang="ru-RU" sz="2400" dirty="0" smtClean="0">
                <a:solidFill>
                  <a:srgbClr val="C00000"/>
                </a:solidFill>
                <a:latin typeface="Comic Sans MS" pitchFamily="66" charset="0"/>
              </a:rPr>
              <a:t>покрытие пола</a:t>
            </a:r>
            <a:r>
              <a:rPr lang="ru-RU" sz="2400" dirty="0" smtClean="0">
                <a:latin typeface="Comic Sans MS" pitchFamily="66" charset="0"/>
              </a:rPr>
              <a:t> ванной комнаты, перед каждым из нас стоит непростая задача по </a:t>
            </a:r>
            <a:r>
              <a:rPr lang="ru-RU" sz="2400" dirty="0" smtClean="0">
                <a:solidFill>
                  <a:srgbClr val="C00000"/>
                </a:solidFill>
                <a:latin typeface="Comic Sans MS" pitchFamily="66" charset="0"/>
              </a:rPr>
              <a:t>выбору материала</a:t>
            </a:r>
            <a:r>
              <a:rPr lang="ru-RU" sz="2400" dirty="0" smtClean="0">
                <a:latin typeface="Comic Sans MS" pitchFamily="66" charset="0"/>
              </a:rPr>
              <a:t>. Сегодня </a:t>
            </a:r>
            <a:r>
              <a:rPr lang="ru-RU" sz="2400" dirty="0" smtClean="0">
                <a:solidFill>
                  <a:srgbClr val="C00000"/>
                </a:solidFill>
                <a:latin typeface="Comic Sans MS" pitchFamily="66" charset="0"/>
              </a:rPr>
              <a:t>возможных вариантов масса</a:t>
            </a:r>
            <a:r>
              <a:rPr lang="ru-RU" sz="2400" dirty="0" smtClean="0">
                <a:latin typeface="Comic Sans MS" pitchFamily="66" charset="0"/>
              </a:rPr>
              <a:t>:  от традиционной кафельной плитки до деревянного покрытия. Исходить нужно, прежде всего, из функциональности, а также из задуманного дизайна ванной комнаты. </a:t>
            </a:r>
          </a:p>
          <a:p>
            <a:pPr>
              <a:buNone/>
            </a:pPr>
            <a:r>
              <a:rPr lang="ru-RU" sz="2400" dirty="0" smtClean="0">
                <a:solidFill>
                  <a:srgbClr val="002060"/>
                </a:solidFill>
                <a:latin typeface="Comic Sans MS" pitchFamily="66" charset="0"/>
              </a:rPr>
              <a:t>Какие материалы можно использовать для отделки пола в ванной комнате?</a:t>
            </a:r>
          </a:p>
          <a:p>
            <a:pPr>
              <a:buNone/>
            </a:pPr>
            <a:r>
              <a:rPr lang="ru-RU" sz="2400" dirty="0" smtClean="0">
                <a:latin typeface="Comic Sans MS" pitchFamily="66" charset="0"/>
              </a:rPr>
              <a:t>	Сразу стоит отметить, что в сложных условиях ванной комнаты можно использовать только те материалы, которые </a:t>
            </a:r>
            <a:r>
              <a:rPr lang="ru-RU" sz="2400" b="1" dirty="0" smtClean="0">
                <a:solidFill>
                  <a:srgbClr val="C00000"/>
                </a:solidFill>
                <a:latin typeface="Comic Sans MS" pitchFamily="66" charset="0"/>
              </a:rPr>
              <a:t>не скользят, легки в уборке, гигиеничны и обладают высоким уровнем влагостойкости</a:t>
            </a:r>
            <a:r>
              <a:rPr lang="ru-RU" sz="2400" dirty="0" smtClean="0">
                <a:latin typeface="Comic Sans MS" pitchFamily="66" charset="0"/>
              </a:rPr>
              <a:t>. При этом не стоит забывать и о чисто декоративных качествах.</a:t>
            </a:r>
            <a:endParaRPr lang="ru-RU" sz="2400" dirty="0">
              <a:latin typeface="Comic Sans MS" pitchFamily="66" charset="0"/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86116" y="214290"/>
            <a:ext cx="3008313" cy="1162050"/>
          </a:xfrm>
        </p:spPr>
        <p:txBody>
          <a:bodyPr/>
          <a:lstStyle/>
          <a:p>
            <a:pPr algn="ctr"/>
            <a:r>
              <a:rPr lang="ru-RU" sz="2400" cap="all" dirty="0" smtClean="0">
                <a:solidFill>
                  <a:srgbClr val="C00000"/>
                </a:solidFill>
                <a:latin typeface="Comic Sans MS" pitchFamily="66" charset="0"/>
              </a:rPr>
              <a:t>КЕРАМИЧЕСКАЯ ПЛИТКА</a:t>
            </a:r>
            <a:endParaRPr lang="ru-RU" sz="2400" dirty="0">
              <a:solidFill>
                <a:srgbClr val="C00000"/>
              </a:solidFill>
              <a:latin typeface="Comic Sans MS" pitchFamily="66" charset="0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071802" y="1357298"/>
            <a:ext cx="3008313" cy="2708280"/>
          </a:xfrm>
        </p:spPr>
        <p:txBody>
          <a:bodyPr/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Comic Sans MS" pitchFamily="66" charset="0"/>
              </a:rPr>
              <a:t>наиболее популярный материал</a:t>
            </a:r>
            <a:r>
              <a:rPr lang="ru-RU" sz="2000" dirty="0" smtClean="0">
                <a:solidFill>
                  <a:srgbClr val="002060"/>
                </a:solidFill>
                <a:latin typeface="Comic Sans MS" pitchFamily="66" charset="0"/>
              </a:rPr>
              <a:t>, который сегодня используют для отделки пола в абсолютном большинстве ванных комнат. </a:t>
            </a:r>
            <a:endParaRPr lang="ru-RU" sz="2000" dirty="0">
              <a:solidFill>
                <a:srgbClr val="002060"/>
              </a:solidFill>
              <a:latin typeface="Comic Sans MS" pitchFamily="66" charset="0"/>
            </a:endParaRPr>
          </a:p>
        </p:txBody>
      </p:sp>
      <p:pic>
        <p:nvPicPr>
          <p:cNvPr id="2050" name="Рисунок 2" descr="керамическая плитка для отделки пола в ванной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86314" y="4214818"/>
            <a:ext cx="4014142" cy="22145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>
            <a:off x="5643570" y="357187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pic>
        <p:nvPicPr>
          <p:cNvPr id="1026" name="Picture 2" descr="C:\Users\ирина\Desktop\Проектная задача 6 класс\Screenshot_2018-10-13-16-52-54_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29388" y="928670"/>
            <a:ext cx="2051862" cy="2428892"/>
          </a:xfrm>
          <a:prstGeom prst="rect">
            <a:avLst/>
          </a:prstGeom>
          <a:noFill/>
        </p:spPr>
      </p:pic>
      <p:pic>
        <p:nvPicPr>
          <p:cNvPr id="1027" name="Picture 3" descr="C:\Users\ирина\Desktop\Проектная задача 6 класс\Screenshot_2018-10-13-17-03-12_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14348" y="3857628"/>
            <a:ext cx="2857520" cy="2836089"/>
          </a:xfrm>
          <a:prstGeom prst="rect">
            <a:avLst/>
          </a:prstGeom>
          <a:noFill/>
        </p:spPr>
      </p:pic>
      <p:pic>
        <p:nvPicPr>
          <p:cNvPr id="1028" name="Picture 4" descr="C:\Users\ирина\Desktop\Проектная задача 6 класс\Screenshot_2018-10-13-17-01-22_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85720" y="1428736"/>
            <a:ext cx="2705985" cy="1785950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725470"/>
          </a:xfrm>
        </p:spPr>
        <p:txBody>
          <a:bodyPr/>
          <a:lstStyle/>
          <a:p>
            <a:r>
              <a:rPr lang="ru-RU" dirty="0" smtClean="0"/>
              <a:t> </a:t>
            </a:r>
            <a:r>
              <a:rPr lang="ru-RU" sz="2400" dirty="0" smtClean="0">
                <a:solidFill>
                  <a:srgbClr val="C00000"/>
                </a:solidFill>
                <a:latin typeface="Comic Sans MS" pitchFamily="66" charset="0"/>
              </a:rPr>
              <a:t>Такая широкая распространенность объясняется целым </a:t>
            </a:r>
            <a:r>
              <a:rPr lang="ru-RU" sz="2400" b="1" dirty="0" smtClean="0">
                <a:solidFill>
                  <a:srgbClr val="C00000"/>
                </a:solidFill>
                <a:latin typeface="Comic Sans MS" pitchFamily="66" charset="0"/>
              </a:rPr>
              <a:t>рядом достоинств плитки:</a:t>
            </a:r>
            <a:endParaRPr lang="ru-RU" sz="2400" dirty="0">
              <a:solidFill>
                <a:srgbClr val="C00000"/>
              </a:solidFill>
              <a:latin typeface="Comic Sans MS" pitchFamily="66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28596" y="5857892"/>
            <a:ext cx="8429684" cy="639762"/>
          </a:xfrm>
        </p:spPr>
        <p:txBody>
          <a:bodyPr/>
          <a:lstStyle/>
          <a:p>
            <a:r>
              <a:rPr lang="ru-RU" sz="1800" b="0" dirty="0" smtClean="0">
                <a:solidFill>
                  <a:srgbClr val="FF0000"/>
                </a:solidFill>
                <a:latin typeface="Comic Sans MS" pitchFamily="66" charset="0"/>
              </a:rPr>
              <a:t>Среди недостатков можно отметить хрупкость плитки: </a:t>
            </a:r>
            <a:r>
              <a:rPr lang="ru-RU" sz="1800" b="0" dirty="0" smtClean="0">
                <a:latin typeface="Comic Sans MS" pitchFamily="66" charset="0"/>
              </a:rPr>
              <a:t>если вдруг на пол уронить тяжелый предмет, то высока вероятность повредить покрытие</a:t>
            </a:r>
            <a:endParaRPr lang="ru-RU" sz="1800" b="0" dirty="0">
              <a:latin typeface="Comic Sans MS" pitchFamily="66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214282" y="928670"/>
            <a:ext cx="8715436" cy="4714908"/>
          </a:xfrm>
        </p:spPr>
        <p:txBody>
          <a:bodyPr/>
          <a:lstStyle/>
          <a:p>
            <a:pPr lvl="0"/>
            <a:r>
              <a:rPr lang="ru-RU" sz="1800" dirty="0" smtClean="0">
                <a:latin typeface="Comic Sans MS" pitchFamily="66" charset="0"/>
              </a:rPr>
              <a:t>материал абсолютно не боится влаги и не впитывает ее, а значит он не деформируется под постоянным воздействием воды, на нем не появится плесень;</a:t>
            </a:r>
          </a:p>
          <a:p>
            <a:pPr lvl="0"/>
            <a:r>
              <a:rPr lang="ru-RU" sz="1800" dirty="0" smtClean="0">
                <a:latin typeface="Comic Sans MS" pitchFamily="66" charset="0"/>
              </a:rPr>
              <a:t>гигиеничность покрытия и простота в уходе. Более того, на плитке не собирается пыль, так как она не накапливает электростатический заряд;</a:t>
            </a:r>
          </a:p>
          <a:p>
            <a:pPr lvl="0"/>
            <a:r>
              <a:rPr lang="ru-RU" sz="1800" dirty="0" smtClean="0">
                <a:latin typeface="Comic Sans MS" pitchFamily="66" charset="0"/>
              </a:rPr>
              <a:t>прочность и стойкость к истиранию. Этими качествами напольная плитка разительно отличается от той, что используется для отделки стен;</a:t>
            </a:r>
          </a:p>
          <a:p>
            <a:pPr lvl="0"/>
            <a:r>
              <a:rPr lang="ru-RU" sz="1800" dirty="0" smtClean="0">
                <a:latin typeface="Comic Sans MS" pitchFamily="66" charset="0"/>
              </a:rPr>
              <a:t>противоскользящие свойства;</a:t>
            </a:r>
          </a:p>
          <a:p>
            <a:pPr lvl="0"/>
            <a:r>
              <a:rPr lang="ru-RU" sz="1800" dirty="0" err="1" smtClean="0">
                <a:latin typeface="Comic Sans MS" pitchFamily="66" charset="0"/>
              </a:rPr>
              <a:t>пожароустойчивость</a:t>
            </a:r>
            <a:r>
              <a:rPr lang="ru-RU" sz="1800" dirty="0" smtClean="0">
                <a:latin typeface="Comic Sans MS" pitchFamily="66" charset="0"/>
              </a:rPr>
              <a:t>, а также высокая теплопроводность, что позволяет обустраивать систему теплых полов;</a:t>
            </a:r>
          </a:p>
          <a:p>
            <a:pPr lvl="0"/>
            <a:r>
              <a:rPr lang="ru-RU" sz="1800" dirty="0" smtClean="0">
                <a:latin typeface="Comic Sans MS" pitchFamily="66" charset="0"/>
              </a:rPr>
              <a:t>огромный ассортимент. Современные производители предлагают плитку разных размеров и цветов, с разными рисунками и орнаментами, стилизованную под другие материалы, поэтому всегда можно выбрать именно тот вариант, который будет максимально отвечать дизайнерской задумке.</a:t>
            </a:r>
            <a:endParaRPr lang="ru-RU" sz="1800" dirty="0">
              <a:latin typeface="Comic Sans MS" pitchFamily="66" charset="0"/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28596" y="214290"/>
            <a:ext cx="4040188" cy="639762"/>
          </a:xfrm>
        </p:spPr>
        <p:txBody>
          <a:bodyPr/>
          <a:lstStyle/>
          <a:p>
            <a:pPr algn="ctr"/>
            <a:r>
              <a:rPr lang="ru-RU" cap="all" dirty="0" smtClean="0">
                <a:solidFill>
                  <a:srgbClr val="C00000"/>
                </a:solidFill>
                <a:latin typeface="Comic Sans MS" pitchFamily="66" charset="0"/>
              </a:rPr>
              <a:t>ЛИНОЛЕУМ</a:t>
            </a:r>
            <a:endParaRPr lang="ru-RU" dirty="0">
              <a:solidFill>
                <a:srgbClr val="C00000"/>
              </a:solidFill>
              <a:latin typeface="Comic Sans MS" pitchFamily="66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57158" y="857232"/>
            <a:ext cx="4040188" cy="3429024"/>
          </a:xfrm>
        </p:spPr>
        <p:txBody>
          <a:bodyPr/>
          <a:lstStyle/>
          <a:p>
            <a:pPr>
              <a:buNone/>
            </a:pPr>
            <a:r>
              <a:rPr lang="ru-RU" sz="2000" dirty="0" smtClean="0">
                <a:solidFill>
                  <a:srgbClr val="002060"/>
                </a:solidFill>
                <a:latin typeface="Comic Sans MS" pitchFamily="66" charset="0"/>
              </a:rPr>
              <a:t>	Многие довольно скептически относятся к использованию </a:t>
            </a:r>
            <a:r>
              <a:rPr lang="ru-RU" sz="2000" dirty="0" err="1" smtClean="0">
                <a:solidFill>
                  <a:srgbClr val="002060"/>
                </a:solidFill>
                <a:latin typeface="Comic Sans MS" pitchFamily="66" charset="0"/>
              </a:rPr>
              <a:t>линолеумав</a:t>
            </a:r>
            <a:r>
              <a:rPr lang="ru-RU" sz="2000" dirty="0" smtClean="0">
                <a:solidFill>
                  <a:srgbClr val="002060"/>
                </a:solidFill>
                <a:latin typeface="Comic Sans MS" pitchFamily="66" charset="0"/>
              </a:rPr>
              <a:t> ванной комнате, и на то есть весомые аргументы. Но все же, если </a:t>
            </a:r>
            <a:r>
              <a:rPr lang="ru-RU" sz="2000" b="1" dirty="0" smtClean="0">
                <a:solidFill>
                  <a:srgbClr val="002060"/>
                </a:solidFill>
                <a:latin typeface="Comic Sans MS" pitchFamily="66" charset="0"/>
              </a:rPr>
              <a:t>правильно выбрать материал и правильно его постелить</a:t>
            </a:r>
            <a:r>
              <a:rPr lang="ru-RU" sz="2000" dirty="0" smtClean="0">
                <a:solidFill>
                  <a:srgbClr val="002060"/>
                </a:solidFill>
                <a:latin typeface="Comic Sans MS" pitchFamily="66" charset="0"/>
              </a:rPr>
              <a:t>, то серьезных проблем возникать не должно.</a:t>
            </a:r>
            <a:endParaRPr lang="ru-RU" sz="2000" dirty="0">
              <a:solidFill>
                <a:srgbClr val="002060"/>
              </a:solidFill>
              <a:latin typeface="Comic Sans MS" pitchFamily="66" charset="0"/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357158" y="4286256"/>
            <a:ext cx="8429683" cy="2357454"/>
          </a:xfrm>
        </p:spPr>
        <p:txBody>
          <a:bodyPr/>
          <a:lstStyle/>
          <a:p>
            <a:r>
              <a:rPr lang="ru-RU" sz="2000" b="0" dirty="0" smtClean="0">
                <a:latin typeface="Comic Sans MS" pitchFamily="66" charset="0"/>
              </a:rPr>
              <a:t>Естественно, для ванной комнаты подойдет не любой линолеум. Использовать нужно</a:t>
            </a:r>
            <a:r>
              <a:rPr lang="ru-RU" sz="2000" dirty="0" smtClean="0">
                <a:solidFill>
                  <a:srgbClr val="002060"/>
                </a:solidFill>
                <a:latin typeface="Comic Sans MS" pitchFamily="66" charset="0"/>
              </a:rPr>
              <a:t> утолщенный влагостойкий материал с рельефной поверхностью</a:t>
            </a:r>
            <a:r>
              <a:rPr lang="ru-RU" sz="2000" b="0" dirty="0" smtClean="0">
                <a:latin typeface="Comic Sans MS" pitchFamily="66" charset="0"/>
              </a:rPr>
              <a:t>, </a:t>
            </a:r>
            <a:r>
              <a:rPr lang="ru-RU" sz="2000" dirty="0" smtClean="0">
                <a:solidFill>
                  <a:srgbClr val="002060"/>
                </a:solidFill>
                <a:latin typeface="Comic Sans MS" pitchFamily="66" charset="0"/>
              </a:rPr>
              <a:t>чтобы линолеум не скользил </a:t>
            </a:r>
            <a:r>
              <a:rPr lang="ru-RU" sz="2000" b="0" dirty="0" smtClean="0">
                <a:latin typeface="Comic Sans MS" pitchFamily="66" charset="0"/>
              </a:rPr>
              <a:t>от попадания на него влаги. </a:t>
            </a:r>
          </a:p>
          <a:p>
            <a:r>
              <a:rPr lang="ru-RU" sz="2000" b="0" dirty="0" smtClean="0">
                <a:latin typeface="Comic Sans MS" pitchFamily="66" charset="0"/>
              </a:rPr>
              <a:t>В противном случае уже совсем скоро </a:t>
            </a:r>
            <a:r>
              <a:rPr lang="ru-RU" sz="2000" dirty="0" smtClean="0">
                <a:solidFill>
                  <a:srgbClr val="FF0000"/>
                </a:solidFill>
                <a:latin typeface="Comic Sans MS" pitchFamily="66" charset="0"/>
              </a:rPr>
              <a:t>под воздействием влаги материал начнет плесневеть</a:t>
            </a:r>
            <a:r>
              <a:rPr lang="ru-RU" sz="2000" b="0" dirty="0" smtClean="0">
                <a:latin typeface="Comic Sans MS" pitchFamily="66" charset="0"/>
              </a:rPr>
              <a:t>, а в комнате </a:t>
            </a:r>
            <a:r>
              <a:rPr lang="ru-RU" sz="2000" dirty="0" smtClean="0">
                <a:solidFill>
                  <a:srgbClr val="FF0000"/>
                </a:solidFill>
                <a:latin typeface="Comic Sans MS" pitchFamily="66" charset="0"/>
              </a:rPr>
              <a:t>появится неприятный запах.</a:t>
            </a:r>
            <a:endParaRPr lang="ru-RU" sz="2000" dirty="0">
              <a:solidFill>
                <a:srgbClr val="FF0000"/>
              </a:solidFill>
              <a:latin typeface="Comic Sans MS" pitchFamily="66" charset="0"/>
            </a:endParaRPr>
          </a:p>
        </p:txBody>
      </p:sp>
      <p:pic>
        <p:nvPicPr>
          <p:cNvPr id="3074" name="Рисунок 8" descr="линолеум для отделки пола в ванной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00562" y="714356"/>
            <a:ext cx="4143372" cy="3159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build="p"/>
      <p:bldP spid="5" grpId="0" build="p"/>
    </p:bldLst>
  </p:timing>
</p:sld>
</file>

<file path=ppt/theme/theme1.xml><?xml version="1.0" encoding="utf-8"?>
<a:theme xmlns:a="http://schemas.openxmlformats.org/drawingml/2006/main" name="Дети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Начальная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Урок математики 5 класс Измерение углов</Template>
  <TotalTime>397</TotalTime>
  <Words>341</Words>
  <Application>Microsoft Office PowerPoint</Application>
  <PresentationFormat>Экран (4:3)</PresentationFormat>
  <Paragraphs>64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Дети</vt:lpstr>
      <vt:lpstr>Презентация к уроку математики 6 класса Выполнила: Зотова И.А.,  учитель математики МБОУ «Ашапская СОШ» </vt:lpstr>
      <vt:lpstr>«Покрытие пола ванной комнаты»</vt:lpstr>
      <vt:lpstr>Цель проектной задачи</vt:lpstr>
      <vt:lpstr>Для достижения данной цели, мы разделились на группы. Каждая группа – это строительная компания.</vt:lpstr>
      <vt:lpstr>Этапы проектной задачи</vt:lpstr>
      <vt:lpstr>Первый этап: Выбор материала</vt:lpstr>
      <vt:lpstr>КЕРАМИЧЕСКАЯ ПЛИТКА</vt:lpstr>
      <vt:lpstr> Такая широкая распространенность объясняется целым рядом достоинств плитки:</vt:lpstr>
      <vt:lpstr>Слайд 9</vt:lpstr>
      <vt:lpstr>ДЕРЕВЯННЫЙ  ПОЛ</vt:lpstr>
      <vt:lpstr>Самый подходящий вариант – это керамическая плитка</vt:lpstr>
      <vt:lpstr>Второй этап: Выполнение схемы </vt:lpstr>
      <vt:lpstr>Варианты  схем</vt:lpstr>
      <vt:lpstr>Варианты  схем</vt:lpstr>
      <vt:lpstr>Варианты  схем</vt:lpstr>
      <vt:lpstr>Третий этап: Составление сметы</vt:lpstr>
      <vt:lpstr>Четвертый этап:  Презентация проекта</vt:lpstr>
      <vt:lpstr>Спасибо за работу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«Покрытие пола ванной комнаты»</dc:title>
  <dc:creator>ирина</dc:creator>
  <cp:lastModifiedBy>yurij.elshin@yandex.ru</cp:lastModifiedBy>
  <cp:revision>42</cp:revision>
  <dcterms:created xsi:type="dcterms:W3CDTF">2018-10-11T06:50:47Z</dcterms:created>
  <dcterms:modified xsi:type="dcterms:W3CDTF">2022-12-13T11:54:23Z</dcterms:modified>
</cp:coreProperties>
</file>