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63" r:id="rId5"/>
    <p:sldId id="260" r:id="rId6"/>
    <p:sldId id="264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07" autoAdjust="0"/>
  </p:normalViewPr>
  <p:slideViewPr>
    <p:cSldViewPr>
      <p:cViewPr varScale="1">
        <p:scale>
          <a:sx n="107" d="100"/>
          <a:sy n="107" d="100"/>
        </p:scale>
        <p:origin x="-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2.png"/><Relationship Id="rId7" Type="http://schemas.openxmlformats.org/officeDocument/2006/relationships/image" Target="../media/image4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image" Target="../media/image3.png"/><Relationship Id="rId4" Type="http://schemas.openxmlformats.org/officeDocument/2006/relationships/slide" Target="slide7.xml"/><Relationship Id="rId9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openclass.ru/node/181687" TargetMode="External"/><Relationship Id="rId3" Type="http://schemas.openxmlformats.org/officeDocument/2006/relationships/hyperlink" Target="https://im2-tub-ru.yandex.net/i?id=be6d3b2864a06df9b1652f4f05b23a46&amp;n=16" TargetMode="External"/><Relationship Id="rId7" Type="http://schemas.openxmlformats.org/officeDocument/2006/relationships/hyperlink" Target="http://sun-shine-kz.ucoz.ru/" TargetMode="External"/><Relationship Id="rId2" Type="http://schemas.openxmlformats.org/officeDocument/2006/relationships/hyperlink" Target="http://img1.rf-sp.ru/ad/5c/25/98/ad5c2598215512f0f6dd20cfb04ce433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otik.ru/img/blog/1274187862m.jpg" TargetMode="External"/><Relationship Id="rId5" Type="http://schemas.openxmlformats.org/officeDocument/2006/relationships/hyperlink" Target="http://thumbs.dreamstime.com/z/vector-pencil-notepad-icon-27001023.jpg" TargetMode="External"/><Relationship Id="rId10" Type="http://schemas.openxmlformats.org/officeDocument/2006/relationships/image" Target="../media/image6.jpeg"/><Relationship Id="rId4" Type="http://schemas.openxmlformats.org/officeDocument/2006/relationships/hyperlink" Target="http://gifs.gifmania.co.il/Animated-Gifs-Animated-Letters/Animations-Punctuation-Marks/Images-Question-mark/question-mark42.gif" TargetMode="External"/><Relationship Id="rId9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Рисунок2.pn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5085184"/>
            <a:ext cx="679525" cy="782883"/>
          </a:xfrm>
          <a:prstGeom prst="rect">
            <a:avLst/>
          </a:prstGeom>
        </p:spPr>
      </p:pic>
      <p:pic>
        <p:nvPicPr>
          <p:cNvPr id="20" name="Рисунок 19" descr="Рисунок0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652120" y="5157192"/>
            <a:ext cx="755531" cy="792088"/>
          </a:xfrm>
          <a:prstGeom prst="rect">
            <a:avLst/>
          </a:prstGeom>
        </p:spPr>
      </p:pic>
      <p:sp>
        <p:nvSpPr>
          <p:cNvPr id="8" name="WordArt 8"/>
          <p:cNvSpPr txBox="1">
            <a:spLocks noChangeArrowheads="1" noChangeShapeType="1" noTextEdit="1"/>
          </p:cNvSpPr>
          <p:nvPr/>
        </p:nvSpPr>
        <p:spPr bwMode="auto">
          <a:xfrm>
            <a:off x="899592" y="1268760"/>
            <a:ext cx="7776864" cy="1440160"/>
          </a:xfrm>
          <a:prstGeom prst="rect">
            <a:avLst/>
          </a:prstGeom>
        </p:spPr>
        <p:txBody>
          <a:bodyPr vert="horz" wrap="none" lIns="91440" tIns="45720" rIns="91440" bIns="45720" numCol="1" rtlCol="0" fromWordArt="1" anchor="ctr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0" cap="none" spc="0" normalizeH="0" baseline="0" noProof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uLnTx/>
                <a:uFillTx/>
                <a:latin typeface="Arial Black"/>
                <a:ea typeface="+mj-ea"/>
                <a:cs typeface="+mj-cs"/>
              </a:rPr>
              <a:t>"Корзина идей"</a:t>
            </a:r>
            <a:endParaRPr kumimoji="0" lang="ru-RU" sz="3600" b="0" i="0" u="none" strike="noStrike" kern="10" cap="none" spc="0" normalizeH="0" baseline="0" noProof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uLnTx/>
              <a:uFillTx/>
              <a:latin typeface="Arial Black"/>
              <a:ea typeface="+mj-ea"/>
              <a:cs typeface="+mj-cs"/>
            </a:endParaRP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899592" y="3140968"/>
            <a:ext cx="7416824" cy="694928"/>
          </a:xfrm>
          <a:prstGeom prst="rect">
            <a:avLst/>
          </a:prstGeom>
        </p:spPr>
        <p:txBody>
          <a:bodyPr vert="horz" lIns="91440" tIns="45720" rIns="91440" bIns="45720" numCol="1" rtlCol="0">
            <a:prstTxWarp prst="textWave4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Сперва подумай, а там и нам скажи</a:t>
            </a:r>
            <a:endParaRPr kumimoji="0" lang="ru-RU" sz="3200" b="1" i="0" u="none" strike="noStrike" kern="1200" cap="none" spc="0" normalizeH="0" baseline="0" noProof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1" name="Содержимое 7" descr="ad5c2598215512f0f6dd20cfb04ce433.jp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03848" y="5157192"/>
            <a:ext cx="720080" cy="7830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Рисунок 11" descr="question-mark42.gif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067944" y="5157192"/>
            <a:ext cx="685800" cy="6858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7" descr="ad5c2598215512f0f6dd20cfb04ce433.jpg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1501" y="2060848"/>
            <a:ext cx="3310345" cy="36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3491880" y="1916832"/>
            <a:ext cx="5256584" cy="3773016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Всё что знаем, вспоминаем.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паре (в группе) обсуждаем.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Свои мысли защищаем,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а чужих - не повторяем.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 идеи "собираем".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Тему дальше изучаем и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ошибки исправляем.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WordArt 8"/>
          <p:cNvSpPr txBox="1">
            <a:spLocks noChangeArrowheads="1" noChangeShapeType="1" noTextEdit="1"/>
          </p:cNvSpPr>
          <p:nvPr/>
        </p:nvSpPr>
        <p:spPr bwMode="auto">
          <a:xfrm>
            <a:off x="899592" y="836712"/>
            <a:ext cx="7416824" cy="864096"/>
          </a:xfrm>
          <a:prstGeom prst="rect">
            <a:avLst/>
          </a:prstGeom>
        </p:spPr>
        <p:txBody>
          <a:bodyPr vert="horz" wrap="none" lIns="91440" tIns="45720" rIns="91440" bIns="45720" numCol="1" rtlCol="0" fromWordArt="1" anchor="ctr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0" cap="none" spc="0" normalizeH="0" baseline="0" noProof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uLnTx/>
                <a:uFillTx/>
                <a:latin typeface="Arial Black"/>
                <a:ea typeface="+mj-ea"/>
                <a:cs typeface="+mj-cs"/>
              </a:rPr>
              <a:t>"Корзина идей"</a:t>
            </a:r>
            <a:endParaRPr kumimoji="0" lang="ru-RU" sz="3600" b="0" i="0" u="none" strike="noStrike" kern="10" cap="none" spc="0" normalizeH="0" baseline="0" noProof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uLnTx/>
              <a:uFillTx/>
              <a:latin typeface="Arial Black"/>
              <a:ea typeface="+mj-ea"/>
              <a:cs typeface="+mj-cs"/>
            </a:endParaRPr>
          </a:p>
        </p:txBody>
      </p:sp>
      <p:pic>
        <p:nvPicPr>
          <p:cNvPr id="9" name="Picture 1" descr="C:\Users\Ольга\Desktop\20090424004448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 l="42511" t="28687" r="31029" b="35199"/>
          <a:stretch>
            <a:fillRect/>
          </a:stretch>
        </p:blipFill>
        <p:spPr bwMode="auto">
          <a:xfrm rot="14282285">
            <a:off x="7740483" y="5126340"/>
            <a:ext cx="657673" cy="704650"/>
          </a:xfrm>
          <a:prstGeom prst="ellipse">
            <a:avLst/>
          </a:prstGeom>
          <a:noFill/>
          <a:effectLst>
            <a:softEdge rad="63500"/>
          </a:effec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" descr="C:\Users\Ольга\Desktop\20090424004448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 l="42511" t="28687" r="31029" b="35199"/>
          <a:stretch>
            <a:fillRect/>
          </a:stretch>
        </p:blipFill>
        <p:spPr bwMode="auto">
          <a:xfrm rot="14282285">
            <a:off x="7740483" y="5126340"/>
            <a:ext cx="657673" cy="704650"/>
          </a:xfrm>
          <a:prstGeom prst="ellipse">
            <a:avLst/>
          </a:prstGeom>
          <a:noFill/>
          <a:effectLst>
            <a:softEdge rad="63500"/>
          </a:effectLst>
        </p:spPr>
      </p:pic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214414" y="1412776"/>
            <a:ext cx="7318026" cy="4309939"/>
          </a:xfrm>
        </p:spPr>
        <p:txBody>
          <a:bodyPr/>
          <a:lstStyle/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	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прием организации индивидуальной и групповой работы учащихся на начальной стадии урока, когда идет актуализация имеющегося у них опыта и знаний. Обмен информацией проводится по следующей процедуре: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7" name="WordArt 8"/>
          <p:cNvSpPr txBox="1">
            <a:spLocks noChangeArrowheads="1" noChangeShapeType="1" noTextEdit="1"/>
          </p:cNvSpPr>
          <p:nvPr/>
        </p:nvSpPr>
        <p:spPr bwMode="auto">
          <a:xfrm>
            <a:off x="899592" y="764704"/>
            <a:ext cx="7416824" cy="864096"/>
          </a:xfrm>
          <a:prstGeom prst="rect">
            <a:avLst/>
          </a:prstGeom>
        </p:spPr>
        <p:txBody>
          <a:bodyPr vert="horz" wrap="none" lIns="91440" tIns="45720" rIns="91440" bIns="45720" numCol="1" rtlCol="0" fromWordArt="1" anchor="ctr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0" cap="none" spc="0" normalizeH="0" baseline="0" noProof="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uLnTx/>
                <a:uFillTx/>
                <a:latin typeface="Arial Black"/>
                <a:ea typeface="+mj-ea"/>
                <a:cs typeface="+mj-cs"/>
              </a:rPr>
              <a:t>"Корзина идей"</a:t>
            </a:r>
            <a:endParaRPr kumimoji="0" lang="ru-RU" sz="3600" b="0" i="0" u="none" strike="noStrike" kern="10" cap="none" spc="0" normalizeH="0" baseline="0" noProof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uLnTx/>
              <a:uFillTx/>
              <a:latin typeface="Arial Black"/>
              <a:ea typeface="+mj-ea"/>
              <a:cs typeface="+mj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071546"/>
            <a:ext cx="6772300" cy="4567254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 Задается прямой вопрос о том, что известно ученикам по  теме.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Сначала каждый ученик вспоминает и записывает в тетради все, что знает об этом ( 1-2 мин.).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Затем происходит обмен информацией в парах или группах (не более 3 мин.).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Далее каждая группа по кругу называет какое-то одно сведение или факт,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 этом, не повторяя ранее сказанного (составляется список идей).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Все сведения кратко в виде тезисов записываются учителем в «корзинке»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идей (без комментариев), даже если они ошибочны. 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Все ошибки исправляются далее, по мере освоения новой информации.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3568" y="908720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Автор –Кожина Наталья Иосифовна</a:t>
            </a:r>
            <a:endParaRPr lang="ru-RU" sz="3600" i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3" name="Picture 1" descr="C:\Users\Ольга\Desktop\20090424004448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 l="42511" t="28687" r="31029" b="35199"/>
          <a:stretch>
            <a:fillRect/>
          </a:stretch>
        </p:blipFill>
        <p:spPr bwMode="auto">
          <a:xfrm rot="14282285">
            <a:off x="7740483" y="5126340"/>
            <a:ext cx="657673" cy="704650"/>
          </a:xfrm>
          <a:prstGeom prst="ellipse">
            <a:avLst/>
          </a:prstGeom>
          <a:noFill/>
          <a:effectLst>
            <a:softEdge rad="63500"/>
          </a:effectLst>
        </p:spPr>
      </p:pic>
      <p:pic>
        <p:nvPicPr>
          <p:cNvPr id="9" name="Picture 2" descr="C:\Users\Ольга\Desktop\аватарка\КНОПКА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4293096"/>
            <a:ext cx="1800200" cy="1823132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115616" y="1988840"/>
            <a:ext cx="7185992" cy="252028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4000" b="1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 начальных классов</a:t>
            </a:r>
          </a:p>
          <a:p>
            <a:pPr>
              <a:buNone/>
            </a:pP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40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Ашапская</a:t>
            </a:r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СОШ»</a:t>
            </a:r>
          </a:p>
          <a:p>
            <a:pPr>
              <a:buNone/>
            </a:pPr>
            <a:endParaRPr lang="ru-RU" sz="4000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571744"/>
            <a:ext cx="6557986" cy="3067056"/>
          </a:xfrm>
        </p:spPr>
        <p:txBody>
          <a:bodyPr>
            <a:noAutofit/>
          </a:bodyPr>
          <a:lstStyle/>
          <a:p>
            <a:r>
              <a:rPr lang="ru-RU" sz="6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</a:t>
            </a:r>
            <a:r>
              <a:rPr lang="ru-RU" sz="6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6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Внимание!</a:t>
            </a:r>
            <a:endParaRPr lang="ru-RU" sz="6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/>
          <a:lstStyle/>
          <a:p>
            <a:r>
              <a:rPr lang="ru-RU" i="1" dirty="0" smtClean="0">
                <a:solidFill>
                  <a:schemeClr val="accent4">
                    <a:lumMod val="50000"/>
                  </a:schemeClr>
                </a:solidFill>
              </a:rPr>
              <a:t>Использованные источники</a:t>
            </a:r>
            <a:endParaRPr lang="ru-RU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836712"/>
            <a:ext cx="7128792" cy="4752528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/>
          </a:p>
          <a:p>
            <a:r>
              <a:rPr lang="ru-RU" sz="1800" dirty="0" smtClean="0">
                <a:solidFill>
                  <a:srgbClr val="002060"/>
                </a:solidFill>
              </a:rPr>
              <a:t>Рамка -</a:t>
            </a:r>
            <a:r>
              <a:rPr lang="ru-RU" sz="1800" u="sng" dirty="0" smtClean="0">
                <a:hlinkClick r:id="rId2"/>
              </a:rPr>
              <a:t> </a:t>
            </a:r>
            <a:r>
              <a:rPr lang="ru-RU" sz="1800" u="sng" dirty="0" smtClean="0">
                <a:hlinkClick r:id="rId3"/>
              </a:rPr>
              <a:t>https://im2-tub-ru.yandex.net/i?id=be6d3b2864a06df9b1652f4f05b23a46&amp;n=16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0"/>
            <a:r>
              <a:rPr lang="ru-RU" sz="1800" dirty="0" smtClean="0">
                <a:solidFill>
                  <a:srgbClr val="002060"/>
                </a:solidFill>
              </a:rPr>
              <a:t>Корзина - </a:t>
            </a:r>
            <a:r>
              <a:rPr lang="ru-RU" sz="1800" dirty="0" smtClean="0"/>
              <a:t> </a:t>
            </a:r>
          </a:p>
          <a:p>
            <a:pPr lvl="0"/>
            <a:r>
              <a:rPr lang="ru-RU" sz="1800" u="sng" dirty="0" smtClean="0">
                <a:hlinkClick r:id="rId2"/>
              </a:rPr>
              <a:t>http://img1.rf-sp.ru/ad/5c/25/98/ad5c2598215512f0f6dd20cfb04ce433.jpg</a:t>
            </a:r>
            <a:endParaRPr lang="ru-RU" sz="1800" dirty="0" smtClean="0">
              <a:solidFill>
                <a:srgbClr val="002060"/>
              </a:solidFill>
            </a:endParaRPr>
          </a:p>
          <a:p>
            <a:r>
              <a:rPr lang="ru-RU" sz="1800" dirty="0" smtClean="0">
                <a:solidFill>
                  <a:srgbClr val="002060"/>
                </a:solidFill>
              </a:rPr>
              <a:t>Вопросительный знак - </a:t>
            </a:r>
            <a:r>
              <a:rPr lang="ru-RU" sz="1800" u="sng" dirty="0" smtClean="0">
                <a:hlinkClick r:id="rId4"/>
              </a:rPr>
              <a:t>http://gifs.gifmania.co.il/Animated-Gifs-Animated-Letters/Animations-Punctuation-Marks/Images-Question-mark/question-mark42.gif</a:t>
            </a:r>
            <a:endParaRPr lang="ru-RU" sz="1800" dirty="0" smtClean="0">
              <a:solidFill>
                <a:srgbClr val="002060"/>
              </a:solidFill>
            </a:endParaRPr>
          </a:p>
          <a:p>
            <a:r>
              <a:rPr lang="ru-RU" sz="1800" dirty="0" smtClean="0">
                <a:solidFill>
                  <a:srgbClr val="002060"/>
                </a:solidFill>
              </a:rPr>
              <a:t>Блокнот и карандаш - </a:t>
            </a:r>
            <a:r>
              <a:rPr lang="ru-RU" sz="1800" u="sng" dirty="0" smtClean="0">
                <a:hlinkClick r:id="rId5"/>
              </a:rPr>
              <a:t>http://thumbs.dreamstime.com/z/vector-pencil-notepad-icon-27001023.jpg</a:t>
            </a:r>
            <a:endParaRPr lang="ru-RU" sz="1800" dirty="0" smtClean="0"/>
          </a:p>
          <a:p>
            <a:r>
              <a:rPr lang="ru-RU" sz="1800" dirty="0" smtClean="0"/>
              <a:t> </a:t>
            </a:r>
            <a:r>
              <a:rPr lang="ru-RU" sz="1800" dirty="0" smtClean="0">
                <a:solidFill>
                  <a:srgbClr val="002060"/>
                </a:solidFill>
              </a:rPr>
              <a:t>Компьютер -</a:t>
            </a:r>
            <a:r>
              <a:rPr lang="ru-RU" sz="1800" dirty="0" smtClean="0"/>
              <a:t> </a:t>
            </a:r>
            <a:r>
              <a:rPr lang="ru-RU" sz="1800" u="sng" dirty="0" smtClean="0">
                <a:hlinkClick r:id="rId6"/>
              </a:rPr>
              <a:t>http://www.notik.ru/img/blog/1274187862m.jpg</a:t>
            </a:r>
            <a:endParaRPr lang="ru-RU" sz="1800" u="sng" dirty="0" smtClean="0"/>
          </a:p>
          <a:p>
            <a:r>
              <a:rPr lang="ru-RU" sz="1800" dirty="0" smtClean="0">
                <a:hlinkClick r:id="rId7"/>
              </a:rPr>
              <a:t>МК </a:t>
            </a:r>
            <a:r>
              <a:rPr lang="ru-RU" sz="1800" dirty="0" err="1" smtClean="0">
                <a:hlinkClick r:id="rId7"/>
              </a:rPr>
              <a:t>Салиш</a:t>
            </a:r>
            <a:r>
              <a:rPr lang="ru-RU" sz="1800" dirty="0" smtClean="0">
                <a:hlinkClick r:id="rId7"/>
              </a:rPr>
              <a:t> С.С.</a:t>
            </a:r>
            <a:endParaRPr lang="ru-RU" sz="1800" dirty="0" smtClean="0"/>
          </a:p>
          <a:p>
            <a:r>
              <a:rPr lang="ru-RU" sz="1800" dirty="0" smtClean="0">
                <a:solidFill>
                  <a:srgbClr val="002060"/>
                </a:solidFill>
              </a:rPr>
              <a:t>Описание приёма - </a:t>
            </a:r>
            <a:r>
              <a:rPr lang="ru-RU" sz="1800" u="sng" dirty="0" smtClean="0">
                <a:hlinkClick r:id="rId8"/>
              </a:rPr>
              <a:t>http://www.openclass.ru/node/181687</a:t>
            </a:r>
            <a:endParaRPr lang="ru-RU" sz="1800" u="sng" dirty="0" smtClean="0"/>
          </a:p>
          <a:p>
            <a:r>
              <a:rPr lang="ru-RU" sz="1800" dirty="0" smtClean="0">
                <a:solidFill>
                  <a:srgbClr val="002060"/>
                </a:solidFill>
              </a:rPr>
              <a:t>Рифмовка - </a:t>
            </a:r>
            <a:r>
              <a:rPr lang="ru-RU" sz="1800" dirty="0" err="1" smtClean="0">
                <a:solidFill>
                  <a:srgbClr val="002060"/>
                </a:solidFill>
              </a:rPr>
              <a:t>О.В.Новгородцева</a:t>
            </a:r>
            <a:r>
              <a:rPr lang="ru-RU" sz="1800" dirty="0" smtClean="0">
                <a:solidFill>
                  <a:srgbClr val="002060"/>
                </a:solidFill>
              </a:rPr>
              <a:t> (авторская)</a:t>
            </a:r>
          </a:p>
          <a:p>
            <a:endParaRPr lang="ru-RU" sz="1800" dirty="0" smtClean="0">
              <a:solidFill>
                <a:srgbClr val="002060"/>
              </a:solidFill>
            </a:endParaRPr>
          </a:p>
          <a:p>
            <a:endParaRPr lang="ru-RU" sz="18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5" name="Picture 1" descr="C:\Users\Ольга\Desktop\20090424004448.jpg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 cstate="print"/>
          <a:srcRect l="42511" t="28687" r="31029" b="35199"/>
          <a:stretch>
            <a:fillRect/>
          </a:stretch>
        </p:blipFill>
        <p:spPr bwMode="auto">
          <a:xfrm rot="14282285">
            <a:off x="7740483" y="5126340"/>
            <a:ext cx="657673" cy="704650"/>
          </a:xfrm>
          <a:prstGeom prst="ellipse">
            <a:avLst/>
          </a:prstGeom>
          <a:noFill/>
          <a:effectLst>
            <a:softEdge rad="63500"/>
          </a:effec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81</Words>
  <Application>Microsoft Office PowerPoint</Application>
  <PresentationFormat>Экран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 Автор –Кожина Наталья Иосифовна</vt:lpstr>
      <vt:lpstr>Слайд 6</vt:lpstr>
      <vt:lpstr>Использованные источники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"Корзина идей"</dc:title>
  <dc:creator>Ольга</dc:creator>
  <cp:lastModifiedBy>АлЕкС666</cp:lastModifiedBy>
  <cp:revision>10</cp:revision>
  <dcterms:created xsi:type="dcterms:W3CDTF">2015-06-16T18:59:42Z</dcterms:created>
  <dcterms:modified xsi:type="dcterms:W3CDTF">2021-02-23T17:04:03Z</dcterms:modified>
</cp:coreProperties>
</file>