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1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CA63DB-605B-42F6-A51D-AA0EB54918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A26858E-D2BB-4F72-AD71-B91FA004AC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C37EFF-2A2F-4642-A39E-978999076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01.09.2021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DDA702-6D5A-4654-8443-A17720D62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2EA38D-77EF-438B-836C-CA44DEE9B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925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AF38E8-3FDD-438E-836F-82CAB8473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C18985-DD39-45AA-8F6D-F60CDE3B9F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015D5D-3C58-4D82-B541-C7F7E465C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01.09.2021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72951A-B381-4D57-895A-04C052D48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52850ED-D975-45E4-A2A4-26E8EFA2F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475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E374AA1-142B-4CB3-B200-2782F86AD5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8397296-412A-4125-8607-95EF08C7E3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546C17-5A29-4A3C-856B-41437A265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01.09.2021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7241FB-1522-411D-A943-3E1300B0C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7B3FCD-C720-4E84-83BE-2836A27E7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441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9B863C-FF55-461F-AD78-296C75091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B7E06A-7CDC-42FF-8D4F-7DF8BCB0E6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A88678-0FB7-4767-8FEA-5E44E7E76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01.09.2021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FCB87FF-2B9E-448E-9D0F-EF621AC0A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05AB1D6-F682-442F-AA73-F75F7A379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410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818C50-2BE1-4020-8370-BB8023E67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2918114-E17C-42F9-93AB-B8E210B21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23326A-A724-4801-A2FE-2D4F7D418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01.09.2021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989526-5A81-4A27-B726-642F070DD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0F306D-167D-474C-9750-4F064560C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08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C40129-37A6-4FFF-9A19-1640C6247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95D502-7360-40EE-B936-7005494700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3E1CC1-0A45-40AE-B957-FFD3D0B932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01C87DA-0425-452B-96D9-6E84FF57E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01.09.2021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B5A033C-5460-4962-AD60-4717F7603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236FB4F-026C-48DE-8F55-E214CDE63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212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9C1FB6-1832-4155-A0F6-996B93254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A3EE635-4D27-42C2-B8E9-46A3467B79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FE86F86-5308-41C5-837E-4D566B6F77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D313D83-C1BE-4648-B808-350BE940DF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BB5B01B-10BB-4A20-9513-2EDE27E96B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8EDA70D-4839-4334-9DEE-BE7CE9A70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01.09.2021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412673F-9463-407F-BAD0-F5C199F47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4A38228-37E8-40E0-9F0E-447831E1B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230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C60DEE-6D34-4804-AAF6-B80BDCBF9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BD19A9C-73CB-4F74-B663-3C83F3185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01.09.2021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2FC10B6-4695-4244-9987-52F8571FA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E1AD99E-14A5-4822-A64C-34F758BAB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212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7038F72-E190-4E5E-B880-32F1ADB8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01.09.2021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0D39322-9968-43C2-80C4-ECAFA83EE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C03B2C9-E408-4F79-9CCC-612CCB708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725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3D4C02-E450-4FEB-87C3-F42C3B402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F9BEE7-F40D-4991-81A2-A3920DC51D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2A2361F-DF89-432D-8AD9-66AA879A26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55EFA47-304F-4AA0-949A-5C298ABC6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01.09.2021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4F9DCA9-3EA3-4413-BE77-FEC93B497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D4D5655-C945-4BA0-AD9B-C17E31402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049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FA99DD-AD4D-41BB-8291-CA34C6891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C7E6720-B48B-4806-ACC8-A6C05CF024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44C7338-0D2F-4114-9040-45730CAB3A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521A2B2-508E-4BA7-9795-D4590E206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01.09.2021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6D210FF-5A34-4A45-A5F9-CC5FA4871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B99448C-8C2D-47DD-B522-E65A98B2A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605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A72652-BCE9-4F00-8C50-ED143B93E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D58CD77-5E66-4399-BAA3-C5E95C719D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45542E-0ED9-4520-9D69-AD31C7D123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202CF-DCA9-4984-8289-817F140FA209}" type="datetimeFigureOut">
              <a:rPr lang="ru-RU" smtClean="0"/>
              <a:t>01.09.2021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51BC28-5833-4C60-AD1D-3B8EFE3553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CE53F2-2D24-4442-A607-42794855B7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369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2BC78F-C983-4B68-ADD9-BE4997D9A2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85538" y="16237"/>
            <a:ext cx="6889071" cy="199899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ЛИЧНОСТЬ И ПРОФЕССИЯ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3B0FE35-C728-4082-9551-F3B44AA610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4863" y="3133817"/>
            <a:ext cx="7367098" cy="1502545"/>
          </a:xfrm>
        </p:spPr>
        <p:txBody>
          <a:bodyPr/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ТЕМА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ЛИЧНОСТНЫЕ ОСОБЕННОСТИ ЧЕЛОВЕКА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AC574A-AF5D-4AB1-904F-5B71099DF2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52" y="0"/>
            <a:ext cx="5118495" cy="669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672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814854-5D04-4971-B847-C8438BAEB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538" y="5975813"/>
            <a:ext cx="10515600" cy="1325563"/>
          </a:xfrm>
        </p:spPr>
        <p:txBody>
          <a:bodyPr>
            <a:normAutofit/>
          </a:bodyPr>
          <a:lstStyle/>
          <a:p>
            <a:r>
              <a:rPr lang="ru-RU" sz="2400" dirty="0"/>
              <a:t>Притча «Лик и личина»            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Чему нас учит эта притча?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EB6006-F141-43B6-8FD0-CB6D461E49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993" y="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			Назовите фреску и создателя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AF521F2-6183-49BE-8AE2-FB4014C39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467" y="449222"/>
            <a:ext cx="10565034" cy="5959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6704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89B68A-4173-4CF6-B49B-0C0C93EBC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Проверь себя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89A386-7076-424B-B339-9E9A11178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1.  Психология как самостоятельная наука оформилась</a:t>
            </a:r>
          </a:p>
          <a:p>
            <a:pPr marL="0" indent="0">
              <a:buNone/>
            </a:pPr>
            <a:r>
              <a:rPr lang="ru-RU" dirty="0"/>
              <a:t> 	а)</a:t>
            </a:r>
            <a:r>
              <a:rPr lang="en-US" dirty="0"/>
              <a:t> </a:t>
            </a:r>
            <a:r>
              <a:rPr lang="ru-RU" dirty="0"/>
              <a:t>в середине </a:t>
            </a:r>
            <a:r>
              <a:rPr lang="en-US" dirty="0"/>
              <a:t>XIX  </a:t>
            </a:r>
            <a:r>
              <a:rPr lang="ru-RU" dirty="0"/>
              <a:t>века</a:t>
            </a:r>
          </a:p>
          <a:p>
            <a:pPr marL="0" indent="0">
              <a:buNone/>
            </a:pPr>
            <a:r>
              <a:rPr lang="ru-RU" dirty="0"/>
              <a:t>	б) в 80-х годах </a:t>
            </a:r>
            <a:r>
              <a:rPr lang="en-US" dirty="0"/>
              <a:t>XIX  </a:t>
            </a:r>
            <a:r>
              <a:rPr lang="ru-RU" dirty="0"/>
              <a:t>века</a:t>
            </a:r>
          </a:p>
          <a:p>
            <a:pPr marL="0" indent="0">
              <a:buNone/>
            </a:pPr>
            <a:r>
              <a:rPr lang="ru-RU" dirty="0"/>
              <a:t>	в) в начале </a:t>
            </a:r>
            <a:r>
              <a:rPr lang="en-US" dirty="0"/>
              <a:t>XIX  </a:t>
            </a:r>
            <a:r>
              <a:rPr lang="ru-RU" dirty="0"/>
              <a:t>века</a:t>
            </a:r>
          </a:p>
          <a:p>
            <a:pPr marL="0" indent="0">
              <a:buNone/>
            </a:pPr>
            <a:r>
              <a:rPr lang="ru-RU" dirty="0"/>
              <a:t>	г) в середине </a:t>
            </a:r>
            <a:r>
              <a:rPr lang="en-US" dirty="0"/>
              <a:t>XX  </a:t>
            </a:r>
            <a:r>
              <a:rPr lang="ru-RU" dirty="0"/>
              <a:t>века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95074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470C04-4F9C-4468-898F-A5DA7DE81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A804C5-6FF2-4603-9A52-A01DF165A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926" y="1825625"/>
            <a:ext cx="11514338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2. Устойчивое сочетание качеств, присущих одному человеку, называется</a:t>
            </a:r>
          </a:p>
          <a:p>
            <a:pPr marL="0" indent="0">
              <a:buNone/>
            </a:pPr>
            <a:r>
              <a:rPr lang="ru-RU" dirty="0"/>
              <a:t>	а)</a:t>
            </a:r>
            <a:r>
              <a:rPr lang="en-US" dirty="0"/>
              <a:t> </a:t>
            </a:r>
            <a:r>
              <a:rPr lang="ru-RU" dirty="0"/>
              <a:t>характером</a:t>
            </a:r>
          </a:p>
          <a:p>
            <a:pPr marL="0" indent="0">
              <a:buNone/>
            </a:pPr>
            <a:r>
              <a:rPr lang="ru-RU" dirty="0"/>
              <a:t>	б) индивидуальностью</a:t>
            </a:r>
          </a:p>
          <a:p>
            <a:pPr marL="0" indent="0">
              <a:buNone/>
            </a:pPr>
            <a:r>
              <a:rPr lang="ru-RU" dirty="0"/>
              <a:t>	в) личностью</a:t>
            </a:r>
          </a:p>
          <a:p>
            <a:pPr marL="0" indent="0">
              <a:buNone/>
            </a:pPr>
            <a:r>
              <a:rPr lang="ru-RU" dirty="0"/>
              <a:t>	г) индивидом</a:t>
            </a:r>
          </a:p>
          <a:p>
            <a:pPr marL="0" indent="0">
              <a:buNone/>
            </a:pPr>
            <a:r>
              <a:rPr lang="ru-RU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0199005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EC9835-E694-4B6E-BD32-0ABC2F818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9E5CAF-29E0-4D8E-9108-344BE8B761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3. Остановка детей в психологическом развитии из-за дефицита общения, вызванного принудительной изоляцией, называется</a:t>
            </a:r>
          </a:p>
          <a:p>
            <a:pPr marL="0" indent="0">
              <a:buNone/>
            </a:pPr>
            <a:r>
              <a:rPr lang="ru-RU" dirty="0"/>
              <a:t>	а)</a:t>
            </a:r>
            <a:r>
              <a:rPr lang="en-US" dirty="0"/>
              <a:t> </a:t>
            </a:r>
            <a:r>
              <a:rPr lang="ru-RU" dirty="0" err="1"/>
              <a:t>госпитализмом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б) синдромом Маугли</a:t>
            </a:r>
          </a:p>
          <a:p>
            <a:pPr marL="0" indent="0">
              <a:buNone/>
            </a:pPr>
            <a:r>
              <a:rPr lang="ru-RU" dirty="0"/>
              <a:t>	в) умственной отсталостью</a:t>
            </a:r>
          </a:p>
          <a:p>
            <a:pPr marL="0" indent="0">
              <a:buNone/>
            </a:pPr>
            <a:r>
              <a:rPr lang="ru-RU" dirty="0"/>
              <a:t>	г) угасанием</a:t>
            </a:r>
          </a:p>
        </p:txBody>
      </p:sp>
    </p:spTree>
    <p:extLst>
      <p:ext uri="{BB962C8B-B14F-4D97-AF65-F5344CB8AC3E}">
        <p14:creationId xmlns:p14="http://schemas.microsoft.com/office/powerpoint/2010/main" val="226216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620B02-5450-4362-B25A-E1162C923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DBB380-C0E3-479F-A5EE-FB6AF9A706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4. Начало всестороннему изучению человека и развитию психологии дали исследования</a:t>
            </a:r>
          </a:p>
          <a:p>
            <a:pPr marL="0" indent="0">
              <a:buNone/>
            </a:pPr>
            <a:r>
              <a:rPr lang="ru-RU" dirty="0"/>
              <a:t>	а)</a:t>
            </a:r>
            <a:r>
              <a:rPr lang="en-US" dirty="0"/>
              <a:t> </a:t>
            </a:r>
            <a:r>
              <a:rPr lang="ru-RU" dirty="0"/>
              <a:t>А.Г. </a:t>
            </a:r>
            <a:r>
              <a:rPr lang="ru-RU" dirty="0" err="1"/>
              <a:t>Асломова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б) Ф. </a:t>
            </a:r>
            <a:r>
              <a:rPr lang="ru-RU" dirty="0" err="1"/>
              <a:t>Гальтона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в) Б.М. Кедрова</a:t>
            </a:r>
          </a:p>
          <a:p>
            <a:pPr marL="0" indent="0">
              <a:buNone/>
            </a:pPr>
            <a:r>
              <a:rPr lang="ru-RU" dirty="0"/>
              <a:t>	г) Л. да Винчи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97558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11414D-9B8E-423B-AA38-017945045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CF91F3-04A1-40DB-B440-90BCDE5A39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5. Характер человека формируется</a:t>
            </a:r>
          </a:p>
          <a:p>
            <a:pPr marL="0" indent="0">
              <a:buNone/>
            </a:pPr>
            <a:r>
              <a:rPr lang="ru-RU" dirty="0"/>
              <a:t>	а)</a:t>
            </a:r>
            <a:r>
              <a:rPr lang="en-US" dirty="0"/>
              <a:t> </a:t>
            </a:r>
            <a:r>
              <a:rPr lang="ru-RU" dirty="0"/>
              <a:t>в  первые месяцы жизни</a:t>
            </a:r>
          </a:p>
          <a:p>
            <a:pPr marL="0" indent="0">
              <a:buNone/>
            </a:pPr>
            <a:r>
              <a:rPr lang="ru-RU" dirty="0"/>
              <a:t>	б) в  первые годы жизни</a:t>
            </a:r>
          </a:p>
          <a:p>
            <a:pPr marL="0" indent="0">
              <a:buNone/>
            </a:pPr>
            <a:r>
              <a:rPr lang="ru-RU" dirty="0"/>
              <a:t>	в) в дошкольном возрасте</a:t>
            </a:r>
          </a:p>
          <a:p>
            <a:pPr marL="0" indent="0">
              <a:buNone/>
            </a:pPr>
            <a:r>
              <a:rPr lang="ru-RU" dirty="0"/>
              <a:t>	г) в течение всей жизни</a:t>
            </a:r>
          </a:p>
        </p:txBody>
      </p:sp>
    </p:spTree>
    <p:extLst>
      <p:ext uri="{BB962C8B-B14F-4D97-AF65-F5344CB8AC3E}">
        <p14:creationId xmlns:p14="http://schemas.microsoft.com/office/powerpoint/2010/main" val="7419151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B8360C-773B-403C-A82A-A2B1279BC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D887B1-4DAC-4905-B9BF-354AB84B40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/>
              <a:t>Б</a:t>
            </a:r>
          </a:p>
          <a:p>
            <a:pPr marL="514350" indent="-514350">
              <a:buAutoNum type="arabicPeriod"/>
            </a:pPr>
            <a:r>
              <a:rPr lang="ru-RU" dirty="0"/>
              <a:t>А</a:t>
            </a:r>
          </a:p>
          <a:p>
            <a:pPr marL="514350" indent="-514350">
              <a:buAutoNum type="arabicPeriod"/>
            </a:pPr>
            <a:r>
              <a:rPr lang="ru-RU" dirty="0"/>
              <a:t>А</a:t>
            </a:r>
          </a:p>
          <a:p>
            <a:pPr marL="514350" indent="-514350">
              <a:buAutoNum type="arabicPeriod"/>
            </a:pPr>
            <a:r>
              <a:rPr lang="ru-RU" dirty="0"/>
              <a:t>Б</a:t>
            </a:r>
          </a:p>
          <a:p>
            <a:pPr marL="514350" indent="-514350">
              <a:buAutoNum type="arabicPeriod"/>
            </a:pPr>
            <a:r>
              <a:rPr lang="ru-RU" dirty="0"/>
              <a:t>Г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1210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C9B2B7-CACF-43BF-A76D-CCE24E14F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6592" y="4107063"/>
            <a:ext cx="3307136" cy="2750937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Френсис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Гальтон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английский ученый 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его исследования в 19 веке  положили начало развитии психологии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8EAC7E-8BE5-495E-BDDC-4199E6D5A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68" y="775016"/>
            <a:ext cx="8205724" cy="5883236"/>
          </a:xfrm>
        </p:spPr>
        <p:txBody>
          <a:bodyPr/>
          <a:lstStyle/>
          <a:p>
            <a:pPr marL="0" indent="0">
              <a:buNone/>
            </a:pPr>
            <a:r>
              <a:rPr lang="ru-RU" i="1" dirty="0"/>
              <a:t>Психология (</a:t>
            </a:r>
            <a:r>
              <a:rPr lang="ru-RU" dirty="0"/>
              <a:t>от греч. психо – душа, логос – учение)</a:t>
            </a:r>
          </a:p>
          <a:p>
            <a:pPr marL="0" indent="0">
              <a:buNone/>
            </a:pPr>
            <a:endParaRPr lang="ru-RU" dirty="0"/>
          </a:p>
          <a:p>
            <a:pPr>
              <a:buFontTx/>
              <a:buChar char="-"/>
            </a:pPr>
            <a:r>
              <a:rPr lang="ru-RU" dirty="0"/>
              <a:t>наука, изучающая закономерности поведения человека , его личностные особенности и мышление, мотивы и потребности, профессиональные интересы и склонности, </a:t>
            </a:r>
          </a:p>
          <a:p>
            <a:pPr marL="0" indent="0">
              <a:buNone/>
            </a:pPr>
            <a:r>
              <a:rPr lang="ru-RU" sz="2400" dirty="0"/>
              <a:t>для того чтобы помочь каждому в решении жизненных задач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19B7CE7-73A2-4E88-AA9A-60052FB3C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6592" y="508282"/>
            <a:ext cx="3629692" cy="359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746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DC2FFD-D779-445A-8B82-B28E37223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867" y="5584054"/>
            <a:ext cx="6960093" cy="1109709"/>
          </a:xfrm>
        </p:spPr>
        <p:txBody>
          <a:bodyPr>
            <a:normAutofit/>
          </a:bodyPr>
          <a:lstStyle/>
          <a:p>
            <a:pPr algn="ctr"/>
            <a:r>
              <a:rPr lang="ru-RU" sz="2000" dirty="0"/>
              <a:t>Русский ученый представил все науки в виде треугольника</a:t>
            </a:r>
            <a:br>
              <a:rPr lang="ru-RU" sz="2000" dirty="0"/>
            </a:br>
            <a:br>
              <a:rPr lang="ru-RU" sz="2000" dirty="0"/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психологии отведено центральное место?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B09FD8-D129-4B75-84BF-3323FE333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4807" y="4628335"/>
            <a:ext cx="3515558" cy="23495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Кедров</a:t>
            </a:r>
          </a:p>
          <a:p>
            <a:pPr marL="0" indent="0" algn="ctr">
              <a:buNone/>
            </a:pPr>
            <a:r>
              <a:rPr lang="ru-RU" sz="2000" dirty="0" err="1"/>
              <a:t>Бонифатий</a:t>
            </a:r>
            <a:r>
              <a:rPr lang="ru-RU" sz="2000" dirty="0"/>
              <a:t> Михайлович</a:t>
            </a:r>
          </a:p>
          <a:p>
            <a:pPr marL="0" indent="0">
              <a:buNone/>
            </a:pP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Советский философ и логик, химик, историк и методолог науки, психолог, популяризатор науки, специалист в области диалектического материализма и философских вопросов естествознания.</a:t>
            </a:r>
            <a:endParaRPr lang="ru-RU" sz="2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104468C-96A3-41C4-B96C-A38EA22592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872" y="379810"/>
            <a:ext cx="7817512" cy="468524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8973755-C602-4F66-A4E2-BCBB3FF65B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0217" y="220012"/>
            <a:ext cx="3052073" cy="4263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179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CF25E9-8ABE-4283-AB87-595AD6D42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440" y="179573"/>
            <a:ext cx="11195360" cy="1511116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При выборе профессии и планировании профессиональной карьеры </a:t>
            </a:r>
            <a:br>
              <a:rPr lang="ru-RU" sz="2800" dirty="0"/>
            </a:br>
            <a:r>
              <a:rPr lang="ru-RU" sz="2800" dirty="0"/>
              <a:t>необходимо учитывать психологические особенности человека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DF1387-4738-441D-9AC5-A6C488191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98127"/>
            <a:ext cx="10515600" cy="117883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43B02D-76A4-4952-BC07-EE0A56ED7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40" y="2327090"/>
            <a:ext cx="117234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563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0809E8-5205-4AB9-B285-8E1A1A176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/>
              <a:t>Личность</a:t>
            </a:r>
            <a:r>
              <a:rPr lang="ru-RU" dirty="0"/>
              <a:t> – ключевое понятие психологии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253425-C741-41A7-8FF2-BD7D62301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045039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Люди обладающие сознанием, характером, волей, способностями, интересами, убеждениями – уже личности.</a:t>
            </a:r>
          </a:p>
          <a:p>
            <a:pPr marL="0" indent="0">
              <a:buNone/>
            </a:pPr>
            <a:endParaRPr lang="ru-RU" sz="1200" dirty="0"/>
          </a:p>
          <a:p>
            <a:pPr marL="0" indent="0">
              <a:buNone/>
            </a:pPr>
            <a:r>
              <a:rPr lang="ru-RU" dirty="0"/>
              <a:t>Человек может стать личностью только среди людей.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56EC546-16E2-454B-8A08-08D8FF5D12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9" t="5546" r="64248" b="6222"/>
          <a:stretch/>
        </p:blipFill>
        <p:spPr>
          <a:xfrm>
            <a:off x="6990612" y="3554992"/>
            <a:ext cx="2814221" cy="318696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FD7BC9C-9F21-4C92-8CD4-69704DBD6F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302" t="3175" r="1894" b="2334"/>
          <a:stretch/>
        </p:blipFill>
        <p:spPr>
          <a:xfrm>
            <a:off x="1426345" y="3592729"/>
            <a:ext cx="4183976" cy="3111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40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A06A28-6159-4D2A-8B08-F85CF1046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i="1" dirty="0"/>
              <a:t>Индивиды</a:t>
            </a:r>
            <a:r>
              <a:rPr lang="ru-RU" sz="3200" dirty="0"/>
              <a:t> – представители человеческого рода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CB4CDC-358E-4D2B-A5E9-0BF051D83E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70" y="6081203"/>
            <a:ext cx="10705730" cy="477499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С точки зрения психологов, дети-</a:t>
            </a:r>
            <a:r>
              <a:rPr lang="ru-RU" dirty="0" err="1"/>
              <a:t>маугли</a:t>
            </a:r>
            <a:r>
              <a:rPr lang="ru-RU" dirty="0"/>
              <a:t>, не считаются личностями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29181E-297B-4CCB-B46D-6182EA736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806" y="1614719"/>
            <a:ext cx="7856377" cy="415576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59C072D-D025-496A-8D40-02B91D8998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6692" y="1614718"/>
            <a:ext cx="2966599" cy="415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919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587260-A6BE-40E1-84CB-291A50BED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/>
              <a:t>Характер</a:t>
            </a:r>
            <a:r>
              <a:rPr lang="ru-RU" dirty="0"/>
              <a:t> – устойчивое сочетание качеств, 			  присущих одному человеку.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DFE667-0C1B-40F9-8019-590E79740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575" y="2429772"/>
            <a:ext cx="7910004" cy="41840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/>
              <a:t>Антуан де Сент-Экзюпери</a:t>
            </a:r>
          </a:p>
          <a:p>
            <a:pPr marL="0" indent="0">
              <a:buNone/>
            </a:pPr>
            <a:r>
              <a:rPr lang="ru-RU" sz="3200" dirty="0"/>
              <a:t>«Маленький принц»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i="1" dirty="0"/>
          </a:p>
          <a:p>
            <a:pPr marL="0" indent="0">
              <a:buNone/>
            </a:pPr>
            <a:r>
              <a:rPr lang="ru-RU" i="1" dirty="0"/>
              <a:t>…проснулся с утра, прибери свою планету…</a:t>
            </a:r>
          </a:p>
          <a:p>
            <a:pPr marL="0" indent="0">
              <a:buNone/>
            </a:pPr>
            <a:endParaRPr lang="ru-RU" i="1" dirty="0"/>
          </a:p>
          <a:p>
            <a:pPr marL="0" indent="0">
              <a:buNone/>
            </a:pPr>
            <a:r>
              <a:rPr lang="ru-RU" i="1" dirty="0"/>
              <a:t>... на планете… есть ужасные, зловредные семена… это семена баобабов.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7D62F79-EA4D-4518-919D-D667B719F6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2856" y="1799458"/>
            <a:ext cx="3613210" cy="4063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609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D0AE92-D56E-4537-91D8-57CFB7D60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03128" cy="1374897"/>
          </a:xfrm>
        </p:spPr>
        <p:txBody>
          <a:bodyPr>
            <a:normAutofit/>
          </a:bodyPr>
          <a:lstStyle/>
          <a:p>
            <a:r>
              <a:rPr lang="ru-RU" dirty="0"/>
              <a:t>«Закончи мысль»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02495B-EA95-483E-8B50-BEAB90F1F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798" y="1740022"/>
            <a:ext cx="12032202" cy="5007007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Василий Великий говорил: «……. – это скорбь по благополучию близких»</a:t>
            </a:r>
          </a:p>
          <a:p>
            <a:endParaRPr lang="ru-RU" dirty="0"/>
          </a:p>
          <a:p>
            <a:r>
              <a:rPr lang="ru-RU" dirty="0"/>
              <a:t>Александр Невский предупреждал: </a:t>
            </a:r>
          </a:p>
          <a:p>
            <a:pPr marL="0" indent="0">
              <a:buNone/>
            </a:pPr>
            <a:r>
              <a:rPr lang="ru-RU" dirty="0"/>
              <a:t>			«Ничего не делайте под воздействием   …………»</a:t>
            </a:r>
          </a:p>
          <a:p>
            <a:endParaRPr lang="ru-RU" dirty="0"/>
          </a:p>
          <a:p>
            <a:r>
              <a:rPr lang="ru-RU" dirty="0"/>
              <a:t>Вильгельм </a:t>
            </a:r>
            <a:r>
              <a:rPr lang="ru-RU" dirty="0" err="1"/>
              <a:t>Гуфеланд</a:t>
            </a:r>
            <a:r>
              <a:rPr lang="ru-RU" dirty="0"/>
              <a:t> считал: </a:t>
            </a:r>
          </a:p>
          <a:p>
            <a:pPr marL="0" indent="0">
              <a:buNone/>
            </a:pPr>
            <a:r>
              <a:rPr lang="ru-RU" dirty="0"/>
              <a:t>	«Среди влияний, укорачивающих жизнь, главное место занимают…..»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3500" dirty="0">
                <a:solidFill>
                  <a:srgbClr val="FF3300"/>
                </a:solidFill>
              </a:rPr>
              <a:t>Зависть          </a:t>
            </a:r>
          </a:p>
          <a:p>
            <a:pPr marL="0" indent="0">
              <a:buNone/>
            </a:pPr>
            <a:r>
              <a:rPr lang="ru-RU" sz="3500" dirty="0">
                <a:solidFill>
                  <a:srgbClr val="FF3300"/>
                </a:solidFill>
              </a:rPr>
              <a:t>        гнева, раздражения, зависти       </a:t>
            </a:r>
          </a:p>
          <a:p>
            <a:pPr marL="0" indent="0">
              <a:buNone/>
            </a:pPr>
            <a:r>
              <a:rPr lang="ru-RU" sz="3500" dirty="0">
                <a:solidFill>
                  <a:srgbClr val="FF3300"/>
                </a:solidFill>
              </a:rPr>
              <a:t>              страх печаль, уныние, малодушие, зависть, ненависть</a:t>
            </a:r>
          </a:p>
        </p:txBody>
      </p:sp>
    </p:spTree>
    <p:extLst>
      <p:ext uri="{BB962C8B-B14F-4D97-AF65-F5344CB8AC3E}">
        <p14:creationId xmlns:p14="http://schemas.microsoft.com/office/powerpoint/2010/main" val="3872636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DD20BB-E7C0-46C8-92B4-621C10830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49780"/>
            <a:ext cx="10515600" cy="4561982"/>
          </a:xfrm>
        </p:spPr>
        <p:txBody>
          <a:bodyPr>
            <a:normAutofit/>
          </a:bodyPr>
          <a:lstStyle/>
          <a:p>
            <a:r>
              <a:rPr lang="ru-RU" i="1" dirty="0"/>
              <a:t>Индивидуальность</a:t>
            </a:r>
            <a:r>
              <a:rPr lang="ru-RU" dirty="0"/>
              <a:t> – </a:t>
            </a:r>
            <a:r>
              <a:rPr lang="ru-RU" sz="3200" dirty="0"/>
              <a:t>это неповторимое сочетание личностных особенностей человека, включающее психофизиологические особенности, характер, темперамент, мышление, интересы, убеждения, ценности и многое другое.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0C3809-D91D-49A2-BBEF-F56B919D6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315" y="4660777"/>
            <a:ext cx="11816178" cy="1516186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 Александр Асмолов  считает, что индивидуальность надо отстаивать. 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Почему? И перед кем? </a:t>
            </a:r>
          </a:p>
        </p:txBody>
      </p:sp>
    </p:spTree>
    <p:extLst>
      <p:ext uri="{BB962C8B-B14F-4D97-AF65-F5344CB8AC3E}">
        <p14:creationId xmlns:p14="http://schemas.microsoft.com/office/powerpoint/2010/main" val="9962168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525</Words>
  <Application>Microsoft Office PowerPoint</Application>
  <PresentationFormat>Широкоэкранный</PresentationFormat>
  <Paragraphs>76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ЛИЧНОСТЬ И ПРОФЕССИЯ    </vt:lpstr>
      <vt:lpstr>Френсис Гальтон  английский ученый  его исследования в 19 веке  положили начало развитии психологии</vt:lpstr>
      <vt:lpstr>Русский ученый представил все науки в виде треугольника  Почему психологии отведено центральное место?</vt:lpstr>
      <vt:lpstr>При выборе профессии и планировании профессиональной карьеры  необходимо учитывать психологические особенности человека</vt:lpstr>
      <vt:lpstr>Личность – ключевое понятие психологии</vt:lpstr>
      <vt:lpstr>Индивиды – представители человеческого рода</vt:lpstr>
      <vt:lpstr>Характер – устойчивое сочетание качеств,      присущих одному человеку.</vt:lpstr>
      <vt:lpstr>«Закончи мысль» </vt:lpstr>
      <vt:lpstr>Индивидуальность – это неповторимое сочетание личностных особенностей человека, включающее психофизиологические особенности, характер, темперамент, мышление, интересы, убеждения, ценности и многое другое.</vt:lpstr>
      <vt:lpstr>Притча «Лик и личина»               Чему нас учит эта притча?</vt:lpstr>
      <vt:lpstr>Проверь себя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ЛИЧНОСТЬ И ПРОФЕССИЯ    </dc:title>
  <dc:creator>valeriy stepanov</dc:creator>
  <cp:lastModifiedBy>valeriy stepanov</cp:lastModifiedBy>
  <cp:revision>1</cp:revision>
  <dcterms:created xsi:type="dcterms:W3CDTF">2021-09-01T13:58:45Z</dcterms:created>
  <dcterms:modified xsi:type="dcterms:W3CDTF">2021-09-01T16:10:38Z</dcterms:modified>
</cp:coreProperties>
</file>