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slideshow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2" r:id="rId2"/>
    <p:sldId id="256" r:id="rId3"/>
    <p:sldId id="257" r:id="rId4"/>
    <p:sldId id="258" r:id="rId5"/>
    <p:sldId id="260" r:id="rId6"/>
    <p:sldId id="259" r:id="rId7"/>
    <p:sldId id="261" r:id="rId8"/>
    <p:sldId id="264" r:id="rId9"/>
    <p:sldId id="266" r:id="rId10"/>
    <p:sldId id="267" r:id="rId11"/>
    <p:sldId id="268" r:id="rId12"/>
    <p:sldId id="271" r:id="rId13"/>
    <p:sldId id="269" r:id="rId14"/>
    <p:sldId id="270" r:id="rId15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26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вал 3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Овал 4"/>
          <p:cNvSpPr/>
          <p:nvPr/>
        </p:nvSpPr>
        <p:spPr>
          <a:xfrm>
            <a:off x="1157288" y="1344613"/>
            <a:ext cx="63500" cy="65087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6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538F0DE2-102D-4E6E-AC45-4D74406CC1F0}" type="datetimeFigureOut">
              <a:rPr lang="ru-RU"/>
              <a:pPr>
                <a:defRPr/>
              </a:pPr>
              <a:t>13.12.2022</a:t>
            </a:fld>
            <a:endParaRPr lang="ru-RU"/>
          </a:p>
        </p:txBody>
      </p:sp>
      <p:sp>
        <p:nvSpPr>
          <p:cNvPr id="7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F4FDB1F-5017-4CCA-A271-91A1EE67A79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A0D2B5-FFD5-4D89-8F68-921CED1F47CA}" type="datetimeFigureOut">
              <a:rPr lang="ru-RU"/>
              <a:pPr>
                <a:defRPr/>
              </a:pPr>
              <a:t>13.12.2022</a:t>
            </a:fld>
            <a:endParaRPr lang="ru-RU"/>
          </a:p>
        </p:txBody>
      </p:sp>
      <p:sp>
        <p:nvSpPr>
          <p:cNvPr id="5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1F0153-5B89-4630-A2A8-E6F67AAECAC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DADF27-6AAD-403B-ACB7-46FC206D93A9}" type="datetimeFigureOut">
              <a:rPr lang="ru-RU"/>
              <a:pPr>
                <a:defRPr/>
              </a:pPr>
              <a:t>13.12.2022</a:t>
            </a:fld>
            <a:endParaRPr lang="ru-RU"/>
          </a:p>
        </p:txBody>
      </p:sp>
      <p:sp>
        <p:nvSpPr>
          <p:cNvPr id="5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65A957-94F1-4E3A-9DFB-BF6CABE462B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3141DA-704B-4515-A2A1-831968E0AF5C}" type="datetimeFigureOut">
              <a:rPr lang="ru-RU"/>
              <a:pPr>
                <a:defRPr/>
              </a:pPr>
              <a:t>13.12.2022</a:t>
            </a:fld>
            <a:endParaRPr lang="ru-RU"/>
          </a:p>
        </p:txBody>
      </p:sp>
      <p:sp>
        <p:nvSpPr>
          <p:cNvPr id="5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7D014D-F5E6-4CF1-87FD-543BAA429D2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282825" y="0"/>
            <a:ext cx="6858000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Прямоугольник 4"/>
          <p:cNvSpPr/>
          <p:nvPr/>
        </p:nvSpPr>
        <p:spPr bwMode="invGray">
          <a:xfrm>
            <a:off x="2286000" y="0"/>
            <a:ext cx="76200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Овал 5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Овал 6"/>
          <p:cNvSpPr/>
          <p:nvPr/>
        </p:nvSpPr>
        <p:spPr>
          <a:xfrm>
            <a:off x="2408238" y="2746375"/>
            <a:ext cx="63500" cy="63500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C961413-BA7B-4594-A90A-4D5045632802}" type="datetimeFigureOut">
              <a:rPr lang="ru-RU"/>
              <a:pPr>
                <a:defRPr/>
              </a:pPr>
              <a:t>13.12.2022</a:t>
            </a:fld>
            <a:endParaRPr lang="ru-RU"/>
          </a:p>
        </p:txBody>
      </p:sp>
      <p:sp>
        <p:nvSpPr>
          <p:cNvPr id="9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10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59089299-26CF-4D6A-93F2-CCA3F6D3680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C8E742-3F29-4C5E-8D9A-73210BD03B61}" type="datetimeFigureOut">
              <a:rPr lang="ru-RU"/>
              <a:pPr>
                <a:defRPr/>
              </a:pPr>
              <a:t>13.12.2022</a:t>
            </a:fld>
            <a:endParaRPr lang="ru-RU"/>
          </a:p>
        </p:txBody>
      </p:sp>
      <p:sp>
        <p:nvSpPr>
          <p:cNvPr id="6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749822-9D4D-4E1E-AAB7-D318A4FF541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/>
          <a:lstStyle>
            <a:lvl1pPr algn="ctr">
              <a:defRPr sz="4500" b="1" cap="none" baseline="0"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1A2F0253-9CA7-4B2F-9B44-95C07077CFE9}" type="datetimeFigureOut">
              <a:rPr lang="ru-RU"/>
              <a:pPr>
                <a:defRPr/>
              </a:pPr>
              <a:t>13.12.2022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64F36BDC-04AB-4335-9A69-EDD133000B0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78E406-05BC-49CE-9BDC-2981EBAEAD9F}" type="datetimeFigureOut">
              <a:rPr lang="ru-RU"/>
              <a:pPr>
                <a:defRPr/>
              </a:pPr>
              <a:t>13.12.2022</a:t>
            </a:fld>
            <a:endParaRPr lang="ru-RU"/>
          </a:p>
        </p:txBody>
      </p:sp>
      <p:sp>
        <p:nvSpPr>
          <p:cNvPr id="4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E9E90F-1D5A-4AF3-BCBD-69D0313288B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14413" y="0"/>
            <a:ext cx="8129587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Прямоугольник 2"/>
          <p:cNvSpPr/>
          <p:nvPr/>
        </p:nvSpPr>
        <p:spPr bwMode="invGray">
          <a:xfrm>
            <a:off x="1014413" y="0"/>
            <a:ext cx="73025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70502DE9-CF3F-4506-A85E-D4A8CB826825}" type="datetimeFigureOut">
              <a:rPr lang="ru-RU"/>
              <a:pPr>
                <a:defRPr/>
              </a:pPr>
              <a:t>13.12.2022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29AE2F40-BBE8-4DD6-9A52-11BD47EE500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204F5D51-D528-4E0F-8F91-F0B7C01BBF19}" type="datetimeFigureOut">
              <a:rPr lang="ru-RU"/>
              <a:pPr>
                <a:defRPr/>
              </a:pPr>
              <a:t>13.12.2022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1FF19C8C-B8BA-4E00-8C6D-D6B22AED353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tIns="274320">
            <a:normAutofit/>
          </a:bodyPr>
          <a:lstStyle>
            <a:extLst/>
          </a:lstStyle>
          <a:p>
            <a:pPr indent="-283464" fontAlgn="auto">
              <a:lnSpc>
                <a:spcPts val="3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defRPr/>
            </a:pPr>
            <a:endParaRPr lang="en-US" sz="3200">
              <a:latin typeface="+mn-lt"/>
              <a:cs typeface="+mn-cs"/>
            </a:endParaRPr>
          </a:p>
        </p:txBody>
      </p:sp>
      <p:sp>
        <p:nvSpPr>
          <p:cNvPr id="6" name="Блок-схема: процесс 5"/>
          <p:cNvSpPr/>
          <p:nvPr/>
        </p:nvSpPr>
        <p:spPr>
          <a:xfrm rot="19468671">
            <a:off x="396875" y="954088"/>
            <a:ext cx="685800" cy="204787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Блок-схема: процесс 6"/>
          <p:cNvSpPr/>
          <p:nvPr/>
        </p:nvSpPr>
        <p:spPr>
          <a:xfrm rot="2103354" flipH="1">
            <a:off x="5003800" y="936625"/>
            <a:ext cx="649288" cy="204788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tIns="274320">
            <a:normAutofit/>
          </a:bodyPr>
          <a:lstStyle>
            <a:lvl1pPr indent="0">
              <a:buNone/>
              <a:defRPr sz="3200"/>
            </a:lvl1pPr>
            <a:extLst/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6C2C460C-BD17-4176-AE1C-2EC131CD2560}" type="datetimeFigureOut">
              <a:rPr lang="ru-RU"/>
              <a:pPr>
                <a:defRPr/>
              </a:pPr>
              <a:t>13.12.2022</a:t>
            </a:fld>
            <a:endParaRPr lang="ru-RU"/>
          </a:p>
        </p:txBody>
      </p:sp>
      <p:sp>
        <p:nvSpPr>
          <p:cNvPr id="9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10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1207121B-8AFB-401D-8D26-05483188195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75" y="-815975"/>
            <a:ext cx="1638300" cy="1638300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Овал 7"/>
          <p:cNvSpPr/>
          <p:nvPr/>
        </p:nvSpPr>
        <p:spPr>
          <a:xfrm>
            <a:off x="168275" y="20638"/>
            <a:ext cx="1703388" cy="1703387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25" y="0"/>
            <a:ext cx="8131175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100" y="274638"/>
            <a:ext cx="749935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33" name="Текст 8"/>
          <p:cNvSpPr>
            <a:spLocks noGrp="1"/>
          </p:cNvSpPr>
          <p:nvPr>
            <p:ph type="body" idx="1"/>
          </p:nvPr>
        </p:nvSpPr>
        <p:spPr bwMode="auto">
          <a:xfrm>
            <a:off x="1435100" y="1447800"/>
            <a:ext cx="7499350" cy="480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fld id="{3CBEE0DA-D9CB-412F-A762-4E9D1CBB2E69}" type="datetimeFigureOut">
              <a:rPr lang="ru-RU"/>
              <a:pPr>
                <a:defRPr/>
              </a:pPr>
              <a:t>13.12.2022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775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fld id="{6D84F237-F6BC-493F-8466-EF4A91499D2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413" y="0"/>
            <a:ext cx="73025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4" r:id="rId1"/>
    <p:sldLayoutId id="2147483729" r:id="rId2"/>
    <p:sldLayoutId id="2147483735" r:id="rId3"/>
    <p:sldLayoutId id="2147483730" r:id="rId4"/>
    <p:sldLayoutId id="2147483736" r:id="rId5"/>
    <p:sldLayoutId id="2147483731" r:id="rId6"/>
    <p:sldLayoutId id="2147483737" r:id="rId7"/>
    <p:sldLayoutId id="2147483738" r:id="rId8"/>
    <p:sldLayoutId id="2147483739" r:id="rId9"/>
    <p:sldLayoutId id="2147483732" r:id="rId10"/>
    <p:sldLayoutId id="2147483733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300" kern="1200">
          <a:solidFill>
            <a:srgbClr val="572314"/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orbel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orbel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orbel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orbel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orbel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orbel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orbel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orbel" pitchFamily="34" charset="0"/>
        </a:defRPr>
      </a:lvl9pPr>
      <a:extLst/>
    </p:titleStyle>
    <p:bodyStyle>
      <a:lvl1pPr marL="365125" indent="-282575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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36538" algn="l" rtl="0" eaLnBrk="0" fontAlgn="base" hangingPunct="0">
        <a:spcBef>
          <a:spcPts val="550"/>
        </a:spcBef>
        <a:spcAft>
          <a:spcPct val="0"/>
        </a:spcAft>
        <a:buClr>
          <a:schemeClr val="accent1"/>
        </a:buClr>
        <a:buFont typeface="Verdana" pitchFamily="34" charset="0"/>
        <a:buChar char="◦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5825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173038" algn="l" rtl="0" eaLnBrk="0" fontAlgn="base" hangingPunct="0">
        <a:spcBef>
          <a:spcPct val="20000"/>
        </a:spcBef>
        <a:spcAft>
          <a:spcPct val="0"/>
        </a:spcAft>
        <a:buClr>
          <a:srgbClr val="C32D2E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6988" indent="-182563" algn="l" rtl="0" eaLnBrk="0" fontAlgn="base" hangingPunct="0">
        <a:spcBef>
          <a:spcPct val="20000"/>
        </a:spcBef>
        <a:spcAft>
          <a:spcPct val="0"/>
        </a:spcAft>
        <a:buClr>
          <a:srgbClr val="84AA33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431925" y="360363"/>
            <a:ext cx="7407275" cy="3140075"/>
          </a:xfrm>
        </p:spPr>
        <p:txBody>
          <a:bodyPr>
            <a:normAutofit fontScale="90000"/>
          </a:bodyPr>
          <a:lstStyle/>
          <a:p>
            <a:pPr algn="ctr">
              <a:defRPr/>
            </a:pPr>
            <a:r>
              <a:rPr lang="ru-RU" dirty="0" smtClean="0"/>
              <a:t>Презентация к уроку алгебры</a:t>
            </a:r>
            <a:br>
              <a:rPr lang="ru-RU" dirty="0" smtClean="0"/>
            </a:br>
            <a:r>
              <a:rPr lang="ru-RU" dirty="0" smtClean="0"/>
              <a:t>по теме: </a:t>
            </a:r>
            <a:br>
              <a:rPr lang="ru-RU" dirty="0" smtClean="0"/>
            </a:br>
            <a:r>
              <a:rPr lang="ru-RU" dirty="0" smtClean="0"/>
              <a:t>«Умножение </a:t>
            </a:r>
            <a:r>
              <a:rPr lang="ru-RU" smtClean="0"/>
              <a:t>одночлена </a:t>
            </a:r>
            <a:br>
              <a:rPr lang="ru-RU" smtClean="0"/>
            </a:br>
            <a:r>
              <a:rPr lang="ru-RU" smtClean="0"/>
              <a:t>на </a:t>
            </a:r>
            <a:r>
              <a:rPr lang="ru-RU" dirty="0" smtClean="0"/>
              <a:t>многочлен» </a:t>
            </a:r>
            <a:br>
              <a:rPr lang="ru-RU" dirty="0" smtClean="0"/>
            </a:br>
            <a:r>
              <a:rPr lang="ru-RU" dirty="0" smtClean="0"/>
              <a:t>(часть 2)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31925" y="3573463"/>
            <a:ext cx="7407275" cy="2879725"/>
          </a:xfrm>
        </p:spPr>
        <p:txBody>
          <a:bodyPr/>
          <a:lstStyle/>
          <a:p>
            <a:pPr algn="r">
              <a:defRPr/>
            </a:pPr>
            <a:r>
              <a:rPr lang="ru-RU" dirty="0" smtClean="0"/>
              <a:t>Выполнила:</a:t>
            </a:r>
          </a:p>
          <a:p>
            <a:pPr algn="r">
              <a:defRPr/>
            </a:pPr>
            <a:r>
              <a:rPr lang="ru-RU" dirty="0" smtClean="0"/>
              <a:t>Зотова И.А.,</a:t>
            </a:r>
          </a:p>
          <a:p>
            <a:pPr algn="r">
              <a:defRPr/>
            </a:pPr>
            <a:r>
              <a:rPr lang="ru-RU" dirty="0" smtClean="0"/>
              <a:t>учитель математики </a:t>
            </a:r>
          </a:p>
          <a:p>
            <a:pPr algn="r">
              <a:defRPr/>
            </a:pPr>
            <a:r>
              <a:rPr lang="ru-RU" dirty="0" smtClean="0"/>
              <a:t>МБОУ «</a:t>
            </a:r>
            <a:r>
              <a:rPr lang="ru-RU" dirty="0" err="1" smtClean="0"/>
              <a:t>Ашапская</a:t>
            </a:r>
            <a:r>
              <a:rPr lang="ru-RU" dirty="0" smtClean="0"/>
              <a:t> СОШ»</a:t>
            </a:r>
          </a:p>
          <a:p>
            <a:pPr algn="r">
              <a:defRPr/>
            </a:pPr>
            <a:r>
              <a:rPr lang="ru-RU" dirty="0" smtClean="0"/>
              <a:t>2022 год</a:t>
            </a:r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b="1" dirty="0" smtClean="0">
                <a:solidFill>
                  <a:srgbClr val="002060"/>
                </a:solidFill>
                <a:latin typeface="Century Schoolbook" pitchFamily="18" charset="0"/>
              </a:rPr>
              <a:t>Правило</a:t>
            </a:r>
            <a:endParaRPr lang="ru-RU" b="1" dirty="0">
              <a:solidFill>
                <a:srgbClr val="002060"/>
              </a:solidFill>
              <a:latin typeface="Century Schoolbook" pitchFamily="18" charset="0"/>
            </a:endParaRPr>
          </a:p>
        </p:txBody>
      </p:sp>
      <p:sp>
        <p:nvSpPr>
          <p:cNvPr id="17411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Wingdings 2" pitchFamily="18" charset="2"/>
              <a:buNone/>
            </a:pPr>
            <a:r>
              <a:rPr lang="ru-RU" smtClean="0"/>
              <a:t>	• ( 	     + 	  ) =</a:t>
            </a:r>
          </a:p>
        </p:txBody>
      </p:sp>
      <p:sp>
        <p:nvSpPr>
          <p:cNvPr id="24578" name="Oval 2"/>
          <p:cNvSpPr>
            <a:spLocks noChangeArrowheads="1"/>
          </p:cNvSpPr>
          <p:nvPr/>
        </p:nvSpPr>
        <p:spPr bwMode="auto">
          <a:xfrm>
            <a:off x="1428750" y="1571625"/>
            <a:ext cx="333375" cy="304800"/>
          </a:xfrm>
          <a:prstGeom prst="ellipse">
            <a:avLst/>
          </a:prstGeom>
          <a:solidFill>
            <a:schemeClr val="accent3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>
              <a:solidFill>
                <a:srgbClr val="C00000"/>
              </a:solidFill>
              <a:latin typeface="+mn-lt"/>
              <a:cs typeface="+mn-cs"/>
            </a:endParaRPr>
          </a:p>
        </p:txBody>
      </p:sp>
      <p:sp>
        <p:nvSpPr>
          <p:cNvPr id="24579" name="Rectangle 3"/>
          <p:cNvSpPr>
            <a:spLocks noChangeArrowheads="1"/>
          </p:cNvSpPr>
          <p:nvPr/>
        </p:nvSpPr>
        <p:spPr bwMode="auto">
          <a:xfrm>
            <a:off x="2357438" y="1643063"/>
            <a:ext cx="304800" cy="247650"/>
          </a:xfrm>
          <a:prstGeom prst="rect">
            <a:avLst/>
          </a:prstGeom>
          <a:solidFill>
            <a:schemeClr val="accent6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latin typeface="+mn-lt"/>
              <a:cs typeface="+mn-cs"/>
            </a:endParaRPr>
          </a:p>
        </p:txBody>
      </p:sp>
      <p:sp>
        <p:nvSpPr>
          <p:cNvPr id="17414" name="AutoShape 4"/>
          <p:cNvSpPr>
            <a:spLocks noChangeArrowheads="1"/>
          </p:cNvSpPr>
          <p:nvPr/>
        </p:nvSpPr>
        <p:spPr bwMode="auto">
          <a:xfrm>
            <a:off x="3143250" y="1643063"/>
            <a:ext cx="266700" cy="247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ru-RU">
              <a:latin typeface="Corbel" pitchFamily="34" charset="0"/>
            </a:endParaRPr>
          </a:p>
        </p:txBody>
      </p:sp>
      <p:sp>
        <p:nvSpPr>
          <p:cNvPr id="7" name="Oval 2"/>
          <p:cNvSpPr>
            <a:spLocks noChangeArrowheads="1"/>
          </p:cNvSpPr>
          <p:nvPr/>
        </p:nvSpPr>
        <p:spPr bwMode="auto">
          <a:xfrm>
            <a:off x="4000500" y="1571625"/>
            <a:ext cx="333375" cy="304800"/>
          </a:xfrm>
          <a:prstGeom prst="ellipse">
            <a:avLst/>
          </a:prstGeom>
          <a:solidFill>
            <a:schemeClr val="accent3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>
              <a:solidFill>
                <a:srgbClr val="C00000"/>
              </a:solidFill>
              <a:latin typeface="+mn-lt"/>
              <a:cs typeface="+mn-cs"/>
            </a:endParaRPr>
          </a:p>
        </p:txBody>
      </p:sp>
      <p:sp>
        <p:nvSpPr>
          <p:cNvPr id="17416" name="Прямоугольник 7"/>
          <p:cNvSpPr>
            <a:spLocks noChangeArrowheads="1"/>
          </p:cNvSpPr>
          <p:nvPr/>
        </p:nvSpPr>
        <p:spPr bwMode="auto">
          <a:xfrm>
            <a:off x="4429125" y="1571625"/>
            <a:ext cx="287338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>
                <a:latin typeface="Corbel" pitchFamily="34" charset="0"/>
              </a:rPr>
              <a:t>•</a:t>
            </a:r>
          </a:p>
        </p:txBody>
      </p:sp>
      <p:sp>
        <p:nvSpPr>
          <p:cNvPr id="9" name="Rectangle 3"/>
          <p:cNvSpPr>
            <a:spLocks noChangeArrowheads="1"/>
          </p:cNvSpPr>
          <p:nvPr/>
        </p:nvSpPr>
        <p:spPr bwMode="auto">
          <a:xfrm>
            <a:off x="4786313" y="1643063"/>
            <a:ext cx="304800" cy="247650"/>
          </a:xfrm>
          <a:prstGeom prst="rect">
            <a:avLst/>
          </a:prstGeom>
          <a:solidFill>
            <a:schemeClr val="accent6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latin typeface="+mn-lt"/>
              <a:cs typeface="+mn-cs"/>
            </a:endParaRPr>
          </a:p>
        </p:txBody>
      </p:sp>
      <p:sp>
        <p:nvSpPr>
          <p:cNvPr id="10" name="Oval 2"/>
          <p:cNvSpPr>
            <a:spLocks noChangeArrowheads="1"/>
          </p:cNvSpPr>
          <p:nvPr/>
        </p:nvSpPr>
        <p:spPr bwMode="auto">
          <a:xfrm>
            <a:off x="5857875" y="1643063"/>
            <a:ext cx="333375" cy="304800"/>
          </a:xfrm>
          <a:prstGeom prst="ellipse">
            <a:avLst/>
          </a:prstGeom>
          <a:solidFill>
            <a:schemeClr val="accent3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>
              <a:solidFill>
                <a:srgbClr val="C00000"/>
              </a:solidFill>
              <a:latin typeface="+mn-lt"/>
              <a:cs typeface="+mn-cs"/>
            </a:endParaRPr>
          </a:p>
        </p:txBody>
      </p:sp>
      <p:sp>
        <p:nvSpPr>
          <p:cNvPr id="17419" name="Прямоугольник 10"/>
          <p:cNvSpPr>
            <a:spLocks noChangeArrowheads="1"/>
          </p:cNvSpPr>
          <p:nvPr/>
        </p:nvSpPr>
        <p:spPr bwMode="auto">
          <a:xfrm>
            <a:off x="5286375" y="1500188"/>
            <a:ext cx="522288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200">
                <a:latin typeface="Corbel" pitchFamily="34" charset="0"/>
              </a:rPr>
              <a:t> +</a:t>
            </a:r>
            <a:r>
              <a:rPr lang="ru-RU">
                <a:latin typeface="Corbel" pitchFamily="34" charset="0"/>
              </a:rPr>
              <a:t> </a:t>
            </a:r>
          </a:p>
        </p:txBody>
      </p:sp>
      <p:sp>
        <p:nvSpPr>
          <p:cNvPr id="17420" name="Прямоугольник 11"/>
          <p:cNvSpPr>
            <a:spLocks noChangeArrowheads="1"/>
          </p:cNvSpPr>
          <p:nvPr/>
        </p:nvSpPr>
        <p:spPr bwMode="auto">
          <a:xfrm>
            <a:off x="6357938" y="1643063"/>
            <a:ext cx="333375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>
                <a:latin typeface="Corbel" pitchFamily="34" charset="0"/>
              </a:rPr>
              <a:t>• </a:t>
            </a:r>
          </a:p>
        </p:txBody>
      </p:sp>
      <p:sp>
        <p:nvSpPr>
          <p:cNvPr id="17421" name="AutoShape 4"/>
          <p:cNvSpPr>
            <a:spLocks noChangeArrowheads="1"/>
          </p:cNvSpPr>
          <p:nvPr/>
        </p:nvSpPr>
        <p:spPr bwMode="auto">
          <a:xfrm>
            <a:off x="6858000" y="1643063"/>
            <a:ext cx="266700" cy="247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ru-RU">
              <a:latin typeface="Corbel" pitchFamily="34" charset="0"/>
            </a:endParaRPr>
          </a:p>
        </p:txBody>
      </p:sp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1000125" y="2786063"/>
            <a:ext cx="7475538" cy="2062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200" b="1">
                <a:solidFill>
                  <a:srgbClr val="C00000"/>
                </a:solidFill>
                <a:latin typeface="Century Schoolbook" pitchFamily="18" charset="0"/>
              </a:rPr>
              <a:t>Чтобы умножить </a:t>
            </a:r>
          </a:p>
          <a:p>
            <a:pPr algn="ctr"/>
            <a:r>
              <a:rPr lang="ru-RU" sz="3200" b="1">
                <a:solidFill>
                  <a:srgbClr val="C00000"/>
                </a:solidFill>
                <a:latin typeface="Century Schoolbook" pitchFamily="18" charset="0"/>
              </a:rPr>
              <a:t>одночлен на многочлен </a:t>
            </a:r>
          </a:p>
          <a:p>
            <a:pPr algn="ctr"/>
            <a:r>
              <a:rPr lang="ru-RU" sz="3200" b="1">
                <a:solidFill>
                  <a:srgbClr val="C00000"/>
                </a:solidFill>
                <a:latin typeface="Century Schoolbook" pitchFamily="18" charset="0"/>
              </a:rPr>
              <a:t>надо одночлен умножить </a:t>
            </a:r>
          </a:p>
          <a:p>
            <a:pPr algn="ctr"/>
            <a:r>
              <a:rPr lang="ru-RU" sz="3200" b="1">
                <a:solidFill>
                  <a:srgbClr val="C00000"/>
                </a:solidFill>
                <a:latin typeface="Century Schoolbook" pitchFamily="18" charset="0"/>
              </a:rPr>
              <a:t>на каждый член многочлена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build="allAtOnce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b="1" dirty="0" smtClean="0">
                <a:solidFill>
                  <a:srgbClr val="002060"/>
                </a:solidFill>
                <a:latin typeface="Century Schoolbook" pitchFamily="18" charset="0"/>
              </a:rPr>
              <a:t>Работа с учебником</a:t>
            </a:r>
            <a:endParaRPr lang="ru-RU" dirty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18435" name="Содержимое 2"/>
          <p:cNvSpPr>
            <a:spLocks noGrp="1"/>
          </p:cNvSpPr>
          <p:nvPr>
            <p:ph idx="1"/>
          </p:nvPr>
        </p:nvSpPr>
        <p:spPr>
          <a:xfrm>
            <a:off x="2071688" y="1428750"/>
            <a:ext cx="2493962" cy="3409950"/>
          </a:xfrm>
        </p:spPr>
        <p:txBody>
          <a:bodyPr/>
          <a:lstStyle/>
          <a:p>
            <a:pPr algn="ctr" eaLnBrk="1" hangingPunct="1">
              <a:buFont typeface="Wingdings 2" pitchFamily="18" charset="2"/>
              <a:buNone/>
            </a:pPr>
            <a:r>
              <a:rPr lang="ru-RU" b="1" smtClean="0">
                <a:latin typeface="Century Schoolbook" pitchFamily="18" charset="0"/>
              </a:rPr>
              <a:t>Стр. 86</a:t>
            </a:r>
          </a:p>
          <a:p>
            <a:pPr algn="ctr" eaLnBrk="1" hangingPunct="1">
              <a:buFont typeface="Wingdings 2" pitchFamily="18" charset="2"/>
              <a:buNone/>
            </a:pPr>
            <a:r>
              <a:rPr lang="ru-RU" b="1" smtClean="0">
                <a:solidFill>
                  <a:srgbClr val="00B050"/>
                </a:solidFill>
                <a:latin typeface="Century Schoolbook" pitchFamily="18" charset="0"/>
              </a:rPr>
              <a:t>№277</a:t>
            </a:r>
          </a:p>
          <a:p>
            <a:pPr algn="ctr" eaLnBrk="1" hangingPunct="1">
              <a:buFont typeface="Wingdings 2" pitchFamily="18" charset="2"/>
              <a:buNone/>
            </a:pPr>
            <a:r>
              <a:rPr lang="ru-RU" b="1" smtClean="0">
                <a:solidFill>
                  <a:srgbClr val="00B050"/>
                </a:solidFill>
                <a:latin typeface="Century Schoolbook" pitchFamily="18" charset="0"/>
              </a:rPr>
              <a:t>№278</a:t>
            </a:r>
          </a:p>
          <a:p>
            <a:pPr algn="ctr" eaLnBrk="1" hangingPunct="1">
              <a:buFont typeface="Wingdings 2" pitchFamily="18" charset="2"/>
              <a:buNone/>
            </a:pPr>
            <a:r>
              <a:rPr lang="ru-RU" b="1" smtClean="0">
                <a:solidFill>
                  <a:srgbClr val="0070C0"/>
                </a:solidFill>
                <a:latin typeface="Century Schoolbook" pitchFamily="18" charset="0"/>
              </a:rPr>
              <a:t>№280</a:t>
            </a:r>
          </a:p>
        </p:txBody>
      </p:sp>
      <p:sp>
        <p:nvSpPr>
          <p:cNvPr id="18436" name="AutoShape 2" descr="https://www.zastavki.com/pictures/originals/2021People___Children_Boy_reading_a_book_on_a_white_background_with_numbers_151588_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>
              <a:latin typeface="Corbel" pitchFamily="34" charset="0"/>
            </a:endParaRPr>
          </a:p>
        </p:txBody>
      </p:sp>
      <p:sp>
        <p:nvSpPr>
          <p:cNvPr id="18437" name="AutoShape 4" descr="https://www.zastavki.com/pictures/originals/2021People___Children_Boy_reading_a_book_on_a_white_background_with_numbers_151588_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>
              <a:latin typeface="Corbel" pitchFamily="34" charset="0"/>
            </a:endParaRPr>
          </a:p>
        </p:txBody>
      </p:sp>
      <p:sp>
        <p:nvSpPr>
          <p:cNvPr id="18438" name="AutoShape 6" descr="https://www.zastavki.com/pictures/originals/2021People___Children_Boy_reading_a_book_on_a_white_background_with_numbers_151588_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>
              <a:latin typeface="Corbel" pitchFamily="34" charset="0"/>
            </a:endParaRPr>
          </a:p>
        </p:txBody>
      </p:sp>
      <p:sp>
        <p:nvSpPr>
          <p:cNvPr id="18439" name="AutoShape 8" descr="https://nakladatelstvi.portal.cz/storage/cache/large/storage/main_image/5f4d0404d04f6_shutterstock-94190380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>
              <a:latin typeface="Corbel" pitchFamily="34" charset="0"/>
            </a:endParaRPr>
          </a:p>
        </p:txBody>
      </p:sp>
      <p:sp>
        <p:nvSpPr>
          <p:cNvPr id="18440" name="AutoShape 10" descr="https://phonoteka.org/uploads/posts/2021-05/1620118584_41-phonoteka_org-p-veselaya-matematika-fon-45.pn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>
              <a:latin typeface="Corbel" pitchFamily="34" charset="0"/>
            </a:endParaRPr>
          </a:p>
        </p:txBody>
      </p:sp>
      <p:pic>
        <p:nvPicPr>
          <p:cNvPr id="18441" name="Picture 12" descr="https://trikky.ru/wp-content/blogs.dir/1/files/2020/03/12/matematika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811838" y="3214688"/>
            <a:ext cx="3332162" cy="348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b="1" dirty="0" smtClean="0">
                <a:solidFill>
                  <a:srgbClr val="002060"/>
                </a:solidFill>
                <a:latin typeface="Century Schoolbook" pitchFamily="18" charset="0"/>
              </a:rPr>
              <a:t>Итог урока</a:t>
            </a:r>
            <a:endParaRPr lang="ru-RU" b="1" dirty="0">
              <a:solidFill>
                <a:srgbClr val="002060"/>
              </a:solidFill>
              <a:latin typeface="Century Schoolbook" pitchFamily="18" charset="0"/>
            </a:endParaRPr>
          </a:p>
        </p:txBody>
      </p:sp>
      <p:sp>
        <p:nvSpPr>
          <p:cNvPr id="19459" name="Содержимое 2"/>
          <p:cNvSpPr>
            <a:spLocks noGrp="1"/>
          </p:cNvSpPr>
          <p:nvPr>
            <p:ph idx="1"/>
          </p:nvPr>
        </p:nvSpPr>
        <p:spPr>
          <a:xfrm>
            <a:off x="1435100" y="1447800"/>
            <a:ext cx="7499350" cy="2624138"/>
          </a:xfrm>
        </p:spPr>
        <p:txBody>
          <a:bodyPr/>
          <a:lstStyle/>
          <a:p>
            <a:pPr algn="ctr" eaLnBrk="1" hangingPunct="1">
              <a:buFont typeface="Wingdings 2" pitchFamily="18" charset="2"/>
              <a:buNone/>
            </a:pPr>
            <a:r>
              <a:rPr lang="ru-RU" b="1" smtClean="0">
                <a:solidFill>
                  <a:srgbClr val="002060"/>
                </a:solidFill>
                <a:latin typeface="Century Schoolbook" pitchFamily="18" charset="0"/>
              </a:rPr>
              <a:t>Продолжи фразу</a:t>
            </a:r>
          </a:p>
          <a:p>
            <a:pPr eaLnBrk="1" hangingPunct="1">
              <a:buFont typeface="Wingdings 2" pitchFamily="18" charset="2"/>
              <a:buNone/>
            </a:pPr>
            <a:r>
              <a:rPr lang="ru-RU" b="1" smtClean="0">
                <a:solidFill>
                  <a:srgbClr val="C00000"/>
                </a:solidFill>
                <a:latin typeface="Century Schoolbook" pitchFamily="18" charset="0"/>
              </a:rPr>
              <a:t>Я сегодня на уроке узнал…</a:t>
            </a:r>
          </a:p>
          <a:p>
            <a:pPr eaLnBrk="1" hangingPunct="1">
              <a:buFont typeface="Wingdings 2" pitchFamily="18" charset="2"/>
              <a:buNone/>
            </a:pPr>
            <a:r>
              <a:rPr lang="ru-RU" b="1" smtClean="0">
                <a:solidFill>
                  <a:srgbClr val="C00000"/>
                </a:solidFill>
                <a:latin typeface="Century Schoolbook" pitchFamily="18" charset="0"/>
              </a:rPr>
              <a:t>Я сегодня на уроке научился…</a:t>
            </a:r>
          </a:p>
          <a:p>
            <a:pPr eaLnBrk="1" hangingPunct="1">
              <a:buFont typeface="Wingdings 2" pitchFamily="18" charset="2"/>
              <a:buNone/>
            </a:pPr>
            <a:r>
              <a:rPr lang="ru-RU" b="1" smtClean="0">
                <a:solidFill>
                  <a:srgbClr val="C00000"/>
                </a:solidFill>
                <a:latin typeface="Century Schoolbook" pitchFamily="18" charset="0"/>
              </a:rPr>
              <a:t>Я сегодня на уроке …</a:t>
            </a:r>
          </a:p>
        </p:txBody>
      </p:sp>
      <p:pic>
        <p:nvPicPr>
          <p:cNvPr id="19460" name="Picture 4" descr="http://do.cdodd.ru/pluginfile.php/13137/course/overviewfiles/inmultiri-impartiri-si-alte-operatii-clasa-a-iii-a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14688" y="4143375"/>
            <a:ext cx="2212975" cy="2230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b="1" dirty="0" smtClean="0">
                <a:solidFill>
                  <a:srgbClr val="002060"/>
                </a:solidFill>
                <a:latin typeface="Century Schoolbook" pitchFamily="18" charset="0"/>
              </a:rPr>
              <a:t>Домашнее задание</a:t>
            </a:r>
            <a:endParaRPr lang="ru-RU" b="1" dirty="0">
              <a:solidFill>
                <a:srgbClr val="002060"/>
              </a:solidFill>
              <a:latin typeface="Century Schoolbook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285875" y="3000375"/>
            <a:ext cx="7497763" cy="1481138"/>
          </a:xfrm>
        </p:spPr>
        <p:txBody>
          <a:bodyPr>
            <a:normAutofit fontScale="92500" lnSpcReduction="20000"/>
          </a:bodyPr>
          <a:lstStyle/>
          <a:p>
            <a:pPr marL="365760" indent="-283464" algn="ctr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sz="4000" b="1" dirty="0" smtClean="0">
                <a:solidFill>
                  <a:srgbClr val="C00000"/>
                </a:solidFill>
                <a:latin typeface="Century Schoolbook" pitchFamily="18" charset="0"/>
              </a:rPr>
              <a:t>Выполнить задания на карточках для повторения изученного материала</a:t>
            </a:r>
            <a:endParaRPr lang="ru-RU" sz="4000" b="1" dirty="0">
              <a:solidFill>
                <a:srgbClr val="C00000"/>
              </a:solidFill>
              <a:latin typeface="Century Schoolbook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endParaRPr lang="ru-RU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21507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ru-RU" smtClean="0"/>
          </a:p>
        </p:txBody>
      </p:sp>
      <p:pic>
        <p:nvPicPr>
          <p:cNvPr id="21508" name="Picture 2" descr="https://cf2.ppt-online.org/files2/slide/b/BEPIVfUgyweD2sYxT3oLJ4pikGutmrS1ZaXn9H/slide-1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447675"/>
            <a:ext cx="9753600" cy="7305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000125" y="2000250"/>
            <a:ext cx="7407275" cy="1471613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b="1" dirty="0" smtClean="0">
                <a:solidFill>
                  <a:srgbClr val="002060"/>
                </a:solidFill>
                <a:latin typeface="Century Schoolbook" pitchFamily="18" charset="0"/>
              </a:rPr>
              <a:t>Урок алгебры</a:t>
            </a:r>
            <a:endParaRPr lang="ru-RU" b="1" dirty="0">
              <a:solidFill>
                <a:srgbClr val="002060"/>
              </a:solidFill>
              <a:latin typeface="Century Schoolbook" pitchFamily="18" charset="0"/>
            </a:endParaRPr>
          </a:p>
        </p:txBody>
      </p:sp>
      <p:sp>
        <p:nvSpPr>
          <p:cNvPr id="9219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00125" y="4429125"/>
            <a:ext cx="7407275" cy="1752600"/>
          </a:xfrm>
        </p:spPr>
        <p:txBody>
          <a:bodyPr/>
          <a:lstStyle/>
          <a:p>
            <a:pPr marL="26988" algn="ctr" eaLnBrk="1" hangingPunct="1"/>
            <a:r>
              <a:rPr lang="ru-RU" b="1" smtClean="0">
                <a:solidFill>
                  <a:srgbClr val="002060"/>
                </a:solidFill>
                <a:latin typeface="Century Schoolbook" pitchFamily="18" charset="0"/>
              </a:rPr>
              <a:t>7 класс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00125" y="357188"/>
            <a:ext cx="7497763" cy="1143000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b="1" dirty="0" smtClean="0">
                <a:solidFill>
                  <a:srgbClr val="002060"/>
                </a:solidFill>
                <a:latin typeface="Century Schoolbook" pitchFamily="18" charset="0"/>
              </a:rPr>
              <a:t>Девиз урока:</a:t>
            </a:r>
            <a:endParaRPr lang="ru-RU" b="1" dirty="0">
              <a:solidFill>
                <a:srgbClr val="002060"/>
              </a:solidFill>
              <a:latin typeface="Century Schoolbook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00125" y="1928813"/>
            <a:ext cx="7497763" cy="1285875"/>
          </a:xfrm>
        </p:spPr>
        <p:txBody>
          <a:bodyPr>
            <a:normAutofit fontScale="92500"/>
          </a:bodyPr>
          <a:lstStyle/>
          <a:p>
            <a:pPr marL="365760" indent="-283464" algn="ctr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sz="3600" b="1" dirty="0" smtClean="0">
                <a:solidFill>
                  <a:srgbClr val="C00000"/>
                </a:solidFill>
                <a:latin typeface="Century Schoolbook" pitchFamily="18" charset="0"/>
              </a:rPr>
              <a:t>«Учись, смекай, активным будь!  И к знаниям  откроешь путь!»</a:t>
            </a:r>
            <a:endParaRPr lang="ru-RU" sz="3600" b="1" dirty="0">
              <a:solidFill>
                <a:srgbClr val="C00000"/>
              </a:solidFill>
              <a:latin typeface="Century Schoolbook" pitchFamily="18" charset="0"/>
            </a:endParaRPr>
          </a:p>
        </p:txBody>
      </p:sp>
      <p:pic>
        <p:nvPicPr>
          <p:cNvPr id="10244" name="Picture 2" descr="-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071938" y="3857625"/>
            <a:ext cx="2524125" cy="1893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00125" y="1714500"/>
            <a:ext cx="7497763" cy="1143000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b="1" dirty="0" smtClean="0">
                <a:solidFill>
                  <a:srgbClr val="002060"/>
                </a:solidFill>
                <a:latin typeface="Century Schoolbook" pitchFamily="18" charset="0"/>
              </a:rPr>
              <a:t>Математический диктант</a:t>
            </a:r>
            <a:endParaRPr lang="ru-RU" b="1" dirty="0">
              <a:solidFill>
                <a:srgbClr val="002060"/>
              </a:solidFill>
              <a:latin typeface="Century Schoolbook" pitchFamily="18" charset="0"/>
            </a:endParaRPr>
          </a:p>
        </p:txBody>
      </p:sp>
      <p:pic>
        <p:nvPicPr>
          <p:cNvPr id="11267" name="Picture 2" descr="Без названия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00375" y="3357563"/>
            <a:ext cx="2952750" cy="2214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00125" y="285750"/>
            <a:ext cx="7497763" cy="1143000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b="1" dirty="0" smtClean="0">
                <a:solidFill>
                  <a:srgbClr val="002060"/>
                </a:solidFill>
                <a:latin typeface="Century Schoolbook" pitchFamily="18" charset="0"/>
              </a:rPr>
              <a:t>Проверка</a:t>
            </a:r>
            <a:endParaRPr lang="ru-RU" b="1" dirty="0">
              <a:solidFill>
                <a:srgbClr val="002060"/>
              </a:solidFill>
              <a:latin typeface="Century Schoolbook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00125" y="2071688"/>
            <a:ext cx="7497763" cy="2857500"/>
          </a:xfrm>
        </p:spPr>
        <p:txBody>
          <a:bodyPr>
            <a:normAutofit/>
          </a:bodyPr>
          <a:lstStyle/>
          <a:p>
            <a:pPr marL="365760" indent="-283464" algn="ctr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sz="2400" b="1" dirty="0" smtClean="0">
                <a:latin typeface="Century Schoolbook" pitchFamily="18" charset="0"/>
              </a:rPr>
              <a:t>Вопрос 1</a:t>
            </a:r>
          </a:p>
          <a:p>
            <a:pPr marL="539496" indent="-457200" algn="ctr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sz="2400" i="1" dirty="0" smtClean="0">
                <a:latin typeface="Century Schoolbook" pitchFamily="18" charset="0"/>
              </a:rPr>
              <a:t>Выполнить действия со степенями:</a:t>
            </a:r>
          </a:p>
          <a:p>
            <a:pPr marL="539496" indent="-457200" algn="ctr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sz="2400" b="1" dirty="0" smtClean="0">
                <a:latin typeface="Century Schoolbook" pitchFamily="18" charset="0"/>
              </a:rPr>
              <a:t>а)</a:t>
            </a:r>
            <a:r>
              <a:rPr lang="ru-RU" sz="2400" dirty="0" smtClean="0">
                <a:latin typeface="Century Schoolbook" pitchFamily="18" charset="0"/>
              </a:rPr>
              <a:t>      • </a:t>
            </a:r>
            <a:r>
              <a:rPr lang="ru-RU" sz="2400" b="1" dirty="0" err="1" smtClean="0">
                <a:latin typeface="Century Schoolbook" pitchFamily="18" charset="0"/>
              </a:rPr>
              <a:t>а</a:t>
            </a:r>
            <a:r>
              <a:rPr lang="ru-RU" sz="2400" b="1" dirty="0" smtClean="0">
                <a:latin typeface="Century Schoolbook" pitchFamily="18" charset="0"/>
              </a:rPr>
              <a:t>²  =</a:t>
            </a:r>
            <a:r>
              <a:rPr lang="ru-RU" sz="2400" dirty="0" smtClean="0">
                <a:latin typeface="Century Schoolbook" pitchFamily="18" charset="0"/>
              </a:rPr>
              <a:t> </a:t>
            </a:r>
          </a:p>
          <a:p>
            <a:pPr marL="539496" indent="-457200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sz="2400" dirty="0" smtClean="0">
                <a:latin typeface="Century Schoolbook" pitchFamily="18" charset="0"/>
              </a:rPr>
              <a:t>                                  </a:t>
            </a:r>
            <a:r>
              <a:rPr lang="ru-RU" sz="2400" b="1" dirty="0" smtClean="0">
                <a:latin typeface="Century Schoolbook" pitchFamily="18" charset="0"/>
              </a:rPr>
              <a:t>б)        •       = </a:t>
            </a:r>
          </a:p>
          <a:p>
            <a:pPr marL="539496" indent="-457200" algn="ctr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sz="2400" b="1" dirty="0" smtClean="0">
                <a:latin typeface="Century Schoolbook" pitchFamily="18" charset="0"/>
              </a:rPr>
              <a:t>в)  (с³)²  = </a:t>
            </a:r>
          </a:p>
          <a:p>
            <a:pPr marL="539496" indent="-457200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sz="2400" b="1" dirty="0" smtClean="0">
                <a:latin typeface="Century Schoolbook" pitchFamily="18" charset="0"/>
              </a:rPr>
              <a:t> </a:t>
            </a:r>
          </a:p>
          <a:p>
            <a:pPr marL="539496" indent="-457200"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ru-RU" sz="2400" b="1" dirty="0" smtClean="0">
              <a:latin typeface="Century Schoolbook" pitchFamily="18" charset="0"/>
            </a:endParaRPr>
          </a:p>
          <a:p>
            <a:pPr marL="539496" indent="-457200" algn="ctr"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ru-RU" sz="2400" i="1" dirty="0" smtClean="0">
              <a:latin typeface="Century Schoolbook" pitchFamily="18" charset="0"/>
            </a:endParaRPr>
          </a:p>
          <a:p>
            <a:pPr marL="365760" indent="-283464" algn="ctr"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ru-RU" dirty="0" smtClean="0">
              <a:latin typeface="Century Schoolbook" pitchFamily="18" charset="0"/>
            </a:endParaRPr>
          </a:p>
        </p:txBody>
      </p:sp>
      <p:sp>
        <p:nvSpPr>
          <p:cNvPr id="1229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orbel" pitchFamily="34" charset="0"/>
            </a:endParaRPr>
          </a:p>
        </p:txBody>
      </p:sp>
      <p:sp>
        <p:nvSpPr>
          <p:cNvPr id="12293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orbel" pitchFamily="34" charset="0"/>
            </a:endParaRPr>
          </a:p>
        </p:txBody>
      </p:sp>
      <p:sp>
        <p:nvSpPr>
          <p:cNvPr id="12294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orbel" pitchFamily="34" charset="0"/>
            </a:endParaRPr>
          </a:p>
        </p:txBody>
      </p:sp>
      <p:pic>
        <p:nvPicPr>
          <p:cNvPr id="12295" name="Picture 5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357688" y="3000375"/>
            <a:ext cx="296862" cy="428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296" name="Picture 8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429125" y="3429000"/>
            <a:ext cx="428625" cy="428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297" name="Picture 7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357813" y="3429000"/>
            <a:ext cx="307975" cy="428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298" name="Rectangle 10"/>
          <p:cNvSpPr>
            <a:spLocks noChangeArrowheads="1"/>
          </p:cNvSpPr>
          <p:nvPr/>
        </p:nvSpPr>
        <p:spPr bwMode="auto">
          <a:xfrm>
            <a:off x="0" y="7048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ru-RU" sz="1400">
                <a:cs typeface="Times New Roman" pitchFamily="18" charset="0"/>
              </a:rPr>
              <a:t> : </a:t>
            </a:r>
            <a:endParaRPr lang="ru-RU">
              <a:cs typeface="Times New Roman" pitchFamily="18" charset="0"/>
            </a:endParaRPr>
          </a:p>
        </p:txBody>
      </p:sp>
      <p:sp>
        <p:nvSpPr>
          <p:cNvPr id="16" name="TextBox 15"/>
          <p:cNvSpPr txBox="1">
            <a:spLocks noChangeArrowheads="1"/>
          </p:cNvSpPr>
          <p:nvPr/>
        </p:nvSpPr>
        <p:spPr bwMode="auto">
          <a:xfrm>
            <a:off x="5857875" y="2857500"/>
            <a:ext cx="528638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800" b="1">
                <a:solidFill>
                  <a:srgbClr val="C00000"/>
                </a:solidFill>
                <a:latin typeface="Century" pitchFamily="18" charset="0"/>
              </a:rPr>
              <a:t>а⁷</a:t>
            </a:r>
          </a:p>
        </p:txBody>
      </p:sp>
      <p:sp>
        <p:nvSpPr>
          <p:cNvPr id="12300" name="Rectangle 1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orbel" pitchFamily="34" charset="0"/>
            </a:endParaRPr>
          </a:p>
        </p:txBody>
      </p:sp>
      <p:pic>
        <p:nvPicPr>
          <p:cNvPr id="13324" name="Picture 12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215063" y="3357563"/>
            <a:ext cx="51435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302" name="Rectangle 14"/>
          <p:cNvSpPr>
            <a:spLocks noChangeArrowheads="1"/>
          </p:cNvSpPr>
          <p:nvPr/>
        </p:nvSpPr>
        <p:spPr bwMode="auto">
          <a:xfrm>
            <a:off x="0" y="6953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1" name="TextBox 20"/>
          <p:cNvSpPr txBox="1">
            <a:spLocks noChangeArrowheads="1"/>
          </p:cNvSpPr>
          <p:nvPr/>
        </p:nvSpPr>
        <p:spPr bwMode="auto">
          <a:xfrm>
            <a:off x="5715000" y="3786188"/>
            <a:ext cx="528638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800" b="1">
                <a:solidFill>
                  <a:srgbClr val="C00000"/>
                </a:solidFill>
                <a:latin typeface="Century Schoolbook" pitchFamily="18" charset="0"/>
              </a:rPr>
              <a:t>с⁶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33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build="allAtOnce"/>
      <p:bldP spid="21" grpId="0" build="allAtOnce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00125" y="285750"/>
            <a:ext cx="7497763" cy="1143000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b="1" dirty="0" smtClean="0">
                <a:solidFill>
                  <a:srgbClr val="002060"/>
                </a:solidFill>
                <a:latin typeface="Century Schoolbook" pitchFamily="18" charset="0"/>
              </a:rPr>
              <a:t>Проверка</a:t>
            </a:r>
            <a:endParaRPr lang="ru-RU" b="1" dirty="0">
              <a:solidFill>
                <a:srgbClr val="002060"/>
              </a:solidFill>
              <a:latin typeface="Century Schoolbook" pitchFamily="18" charset="0"/>
            </a:endParaRPr>
          </a:p>
        </p:txBody>
      </p:sp>
      <p:sp>
        <p:nvSpPr>
          <p:cNvPr id="13315" name="Содержимое 2"/>
          <p:cNvSpPr>
            <a:spLocks noGrp="1"/>
          </p:cNvSpPr>
          <p:nvPr>
            <p:ph idx="1"/>
          </p:nvPr>
        </p:nvSpPr>
        <p:spPr>
          <a:xfrm>
            <a:off x="1000125" y="1785938"/>
            <a:ext cx="7497763" cy="2071687"/>
          </a:xfrm>
        </p:spPr>
        <p:txBody>
          <a:bodyPr/>
          <a:lstStyle/>
          <a:p>
            <a:pPr algn="ctr" eaLnBrk="1" hangingPunct="1">
              <a:buFont typeface="Wingdings 2" pitchFamily="18" charset="2"/>
              <a:buNone/>
            </a:pPr>
            <a:r>
              <a:rPr lang="ru-RU" sz="2600" b="1" smtClean="0">
                <a:latin typeface="Century Schoolbook" pitchFamily="18" charset="0"/>
              </a:rPr>
              <a:t>Вопрос 2</a:t>
            </a:r>
          </a:p>
          <a:p>
            <a:pPr algn="ctr" eaLnBrk="1" hangingPunct="1">
              <a:buFont typeface="Wingdings 2" pitchFamily="18" charset="2"/>
              <a:buNone/>
            </a:pPr>
            <a:r>
              <a:rPr lang="ru-RU" sz="2800" i="1" smtClean="0">
                <a:latin typeface="Century Schoolbook" pitchFamily="18" charset="0"/>
              </a:rPr>
              <a:t>Найти значение выражения</a:t>
            </a:r>
            <a:r>
              <a:rPr lang="ru-RU" sz="2800" smtClean="0">
                <a:latin typeface="Century Schoolbook" pitchFamily="18" charset="0"/>
              </a:rPr>
              <a:t>  </a:t>
            </a:r>
            <a:r>
              <a:rPr lang="ru-RU" sz="2800" b="1" smtClean="0">
                <a:latin typeface="Century Schoolbook" pitchFamily="18" charset="0"/>
              </a:rPr>
              <a:t>5 - 3х</a:t>
            </a:r>
            <a:r>
              <a:rPr lang="ru-RU" sz="2800" smtClean="0">
                <a:latin typeface="Century Schoolbook" pitchFamily="18" charset="0"/>
              </a:rPr>
              <a:t>   </a:t>
            </a:r>
          </a:p>
          <a:p>
            <a:pPr algn="ctr" eaLnBrk="1" hangingPunct="1">
              <a:buFont typeface="Wingdings 2" pitchFamily="18" charset="2"/>
              <a:buNone/>
            </a:pPr>
            <a:r>
              <a:rPr lang="ru-RU" sz="2800" i="1" smtClean="0">
                <a:latin typeface="Century Schoolbook" pitchFamily="18" charset="0"/>
              </a:rPr>
              <a:t>при</a:t>
            </a:r>
            <a:r>
              <a:rPr lang="ru-RU" sz="2800" smtClean="0">
                <a:latin typeface="Century Schoolbook" pitchFamily="18" charset="0"/>
              </a:rPr>
              <a:t>  </a:t>
            </a:r>
            <a:r>
              <a:rPr lang="ru-RU" sz="2800" b="1" smtClean="0">
                <a:latin typeface="Century Schoolbook" pitchFamily="18" charset="0"/>
              </a:rPr>
              <a:t>х = </a:t>
            </a:r>
            <a:endParaRPr lang="ru-RU" sz="2800" smtClean="0">
              <a:latin typeface="Century Schoolbook" pitchFamily="18" charset="0"/>
            </a:endParaRPr>
          </a:p>
          <a:p>
            <a:pPr algn="ctr" eaLnBrk="1" hangingPunct="1">
              <a:buFont typeface="Wingdings 2" pitchFamily="18" charset="2"/>
              <a:buNone/>
            </a:pPr>
            <a:endParaRPr lang="ru-RU" smtClean="0">
              <a:latin typeface="Century Schoolbook" pitchFamily="18" charset="0"/>
            </a:endParaRPr>
          </a:p>
        </p:txBody>
      </p:sp>
      <p:sp>
        <p:nvSpPr>
          <p:cNvPr id="1331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orbel" pitchFamily="34" charset="0"/>
            </a:endParaRPr>
          </a:p>
        </p:txBody>
      </p:sp>
      <p:pic>
        <p:nvPicPr>
          <p:cNvPr id="13317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572125" y="2643188"/>
            <a:ext cx="214313" cy="887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31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orbel" pitchFamily="34" charset="0"/>
            </a:endParaRPr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2928938" y="4071938"/>
            <a:ext cx="4429125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200" b="1">
                <a:latin typeface="Century Schoolbook" pitchFamily="18" charset="0"/>
              </a:rPr>
              <a:t>5 – 3 •      = 5 – 4 = 1 </a:t>
            </a:r>
          </a:p>
        </p:txBody>
      </p:sp>
      <p:pic>
        <p:nvPicPr>
          <p:cNvPr id="11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500563" y="3929063"/>
            <a:ext cx="214312" cy="887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build="allAtOnce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00125" y="285750"/>
            <a:ext cx="7497763" cy="1143000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b="1" dirty="0" smtClean="0">
                <a:solidFill>
                  <a:srgbClr val="002060"/>
                </a:solidFill>
                <a:latin typeface="Century Schoolbook" pitchFamily="18" charset="0"/>
              </a:rPr>
              <a:t>Проверка</a:t>
            </a:r>
            <a:endParaRPr lang="ru-RU" b="1" dirty="0">
              <a:solidFill>
                <a:srgbClr val="002060"/>
              </a:solidFill>
              <a:latin typeface="Century Schoolbook" pitchFamily="18" charset="0"/>
            </a:endParaRPr>
          </a:p>
        </p:txBody>
      </p:sp>
      <p:sp>
        <p:nvSpPr>
          <p:cNvPr id="14339" name="Содержимое 2"/>
          <p:cNvSpPr>
            <a:spLocks noGrp="1"/>
          </p:cNvSpPr>
          <p:nvPr>
            <p:ph idx="1"/>
          </p:nvPr>
        </p:nvSpPr>
        <p:spPr>
          <a:xfrm>
            <a:off x="1000125" y="2286000"/>
            <a:ext cx="8143875" cy="1624013"/>
          </a:xfrm>
        </p:spPr>
        <p:txBody>
          <a:bodyPr/>
          <a:lstStyle/>
          <a:p>
            <a:pPr algn="ctr" eaLnBrk="1" hangingPunct="1">
              <a:buFont typeface="Wingdings 2" pitchFamily="18" charset="2"/>
              <a:buNone/>
            </a:pPr>
            <a:r>
              <a:rPr lang="ru-RU" sz="2800" b="1" smtClean="0">
                <a:latin typeface="Century Schoolbook" pitchFamily="18" charset="0"/>
              </a:rPr>
              <a:t>Вопрос 3</a:t>
            </a:r>
          </a:p>
          <a:p>
            <a:pPr algn="ctr" eaLnBrk="1" hangingPunct="1">
              <a:buFont typeface="Wingdings 2" pitchFamily="18" charset="2"/>
              <a:buNone/>
            </a:pPr>
            <a:r>
              <a:rPr lang="ru-RU" sz="2800" i="1" smtClean="0">
                <a:latin typeface="Century Schoolbook" pitchFamily="18" charset="0"/>
              </a:rPr>
              <a:t>Упростить выражение  </a:t>
            </a:r>
            <a:r>
              <a:rPr lang="ru-RU" sz="2800" b="1" smtClean="0">
                <a:latin typeface="Century Schoolbook" pitchFamily="18" charset="0"/>
              </a:rPr>
              <a:t>- 15а + в - 2 + 14а          </a:t>
            </a:r>
            <a:r>
              <a:rPr lang="ru-RU" sz="2800" i="1" smtClean="0">
                <a:latin typeface="Century Schoolbook" pitchFamily="18" charset="0"/>
              </a:rPr>
              <a:t>и найти его значение при</a:t>
            </a:r>
            <a:r>
              <a:rPr lang="ru-RU" sz="2800" b="1" smtClean="0">
                <a:latin typeface="Century Schoolbook" pitchFamily="18" charset="0"/>
              </a:rPr>
              <a:t> а = 16 </a:t>
            </a:r>
            <a:r>
              <a:rPr lang="ru-RU" sz="2800" i="1" smtClean="0">
                <a:latin typeface="Century Schoolbook" pitchFamily="18" charset="0"/>
              </a:rPr>
              <a:t>и</a:t>
            </a:r>
            <a:r>
              <a:rPr lang="ru-RU" sz="2800" b="1" smtClean="0">
                <a:latin typeface="Century Schoolbook" pitchFamily="18" charset="0"/>
              </a:rPr>
              <a:t> в = 4</a:t>
            </a:r>
            <a:endParaRPr lang="ru-RU" sz="2800" smtClean="0">
              <a:latin typeface="Century Schoolbook" pitchFamily="18" charset="0"/>
            </a:endParaRPr>
          </a:p>
          <a:p>
            <a:pPr algn="ctr" eaLnBrk="1" hangingPunct="1">
              <a:buFont typeface="Wingdings 2" pitchFamily="18" charset="2"/>
              <a:buNone/>
            </a:pPr>
            <a:endParaRPr lang="ru-RU" sz="2800" b="1" smtClean="0">
              <a:latin typeface="Century Schoolbook" pitchFamily="18" charset="0"/>
            </a:endParaRPr>
          </a:p>
        </p:txBody>
      </p:sp>
      <p:sp>
        <p:nvSpPr>
          <p:cNvPr id="11265" name="Rectangle 1"/>
          <p:cNvSpPr>
            <a:spLocks noChangeArrowheads="1"/>
          </p:cNvSpPr>
          <p:nvPr/>
        </p:nvSpPr>
        <p:spPr bwMode="auto">
          <a:xfrm>
            <a:off x="1214438" y="4286250"/>
            <a:ext cx="7573962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/>
            <a:r>
              <a:rPr lang="ru-RU" sz="2800" i="1">
                <a:latin typeface="Century Schoolbook" pitchFamily="18" charset="0"/>
                <a:cs typeface="Times New Roman" pitchFamily="18" charset="0"/>
              </a:rPr>
              <a:t>  </a:t>
            </a:r>
            <a:r>
              <a:rPr lang="ru-RU" sz="3600" b="1">
                <a:solidFill>
                  <a:srgbClr val="FF0000"/>
                </a:solidFill>
                <a:latin typeface="Century Schoolbook" pitchFamily="18" charset="0"/>
                <a:cs typeface="Times New Roman" pitchFamily="18" charset="0"/>
              </a:rPr>
              <a:t>- 15а </a:t>
            </a:r>
            <a:r>
              <a:rPr lang="ru-RU" sz="3600" b="1">
                <a:latin typeface="Century Schoolbook" pitchFamily="18" charset="0"/>
                <a:cs typeface="Times New Roman" pitchFamily="18" charset="0"/>
              </a:rPr>
              <a:t>+ в - 2 + </a:t>
            </a:r>
            <a:r>
              <a:rPr lang="ru-RU" sz="3600" b="1">
                <a:solidFill>
                  <a:srgbClr val="FF0000"/>
                </a:solidFill>
                <a:latin typeface="Century Schoolbook" pitchFamily="18" charset="0"/>
                <a:cs typeface="Times New Roman" pitchFamily="18" charset="0"/>
              </a:rPr>
              <a:t>14а</a:t>
            </a:r>
            <a:r>
              <a:rPr lang="ru-RU" sz="3600" b="1">
                <a:latin typeface="Century Schoolbook" pitchFamily="18" charset="0"/>
                <a:cs typeface="Times New Roman" pitchFamily="18" charset="0"/>
              </a:rPr>
              <a:t> =  -а + в – 2 =</a:t>
            </a:r>
            <a:r>
              <a:rPr lang="ru-RU" sz="3600">
                <a:latin typeface="Century Schoolbook" pitchFamily="18" charset="0"/>
                <a:cs typeface="Times New Roman" pitchFamily="18" charset="0"/>
              </a:rPr>
              <a:t> </a:t>
            </a:r>
          </a:p>
          <a:p>
            <a:pPr algn="ctr"/>
            <a:r>
              <a:rPr lang="ru-RU" sz="3600" b="1">
                <a:latin typeface="Century Schoolbook" pitchFamily="18" charset="0"/>
                <a:cs typeface="Times New Roman" pitchFamily="18" charset="0"/>
              </a:rPr>
              <a:t>= -16 + 4 – 2 = -14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12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1126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5" grpId="0" build="allAtOnce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dirty="0" smtClean="0">
                <a:solidFill>
                  <a:srgbClr val="002060"/>
                </a:solidFill>
                <a:latin typeface="Century Schoolbook" pitchFamily="18" charset="0"/>
              </a:rPr>
              <a:t>Критерии оценивания:</a:t>
            </a:r>
            <a:endParaRPr lang="ru-RU" dirty="0">
              <a:solidFill>
                <a:srgbClr val="002060"/>
              </a:solidFill>
              <a:latin typeface="Century Schoolbook" pitchFamily="18" charset="0"/>
            </a:endParaRPr>
          </a:p>
        </p:txBody>
      </p:sp>
      <p:sp>
        <p:nvSpPr>
          <p:cNvPr id="15363" name="Содержимое 2"/>
          <p:cNvSpPr>
            <a:spLocks noGrp="1"/>
          </p:cNvSpPr>
          <p:nvPr>
            <p:ph idx="1"/>
          </p:nvPr>
        </p:nvSpPr>
        <p:spPr>
          <a:xfrm>
            <a:off x="1285875" y="1928813"/>
            <a:ext cx="7497763" cy="2981325"/>
          </a:xfrm>
        </p:spPr>
        <p:txBody>
          <a:bodyPr/>
          <a:lstStyle/>
          <a:p>
            <a:pPr algn="ctr" eaLnBrk="1" hangingPunct="1">
              <a:buFont typeface="Wingdings 2" pitchFamily="18" charset="2"/>
              <a:buNone/>
            </a:pPr>
            <a:r>
              <a:rPr lang="ru-RU" b="1" smtClean="0">
                <a:latin typeface="Century Schoolbook" pitchFamily="18" charset="0"/>
              </a:rPr>
              <a:t>5 баллов – </a:t>
            </a:r>
            <a:r>
              <a:rPr lang="ru-RU" b="1" smtClean="0">
                <a:solidFill>
                  <a:srgbClr val="C00000"/>
                </a:solidFill>
                <a:latin typeface="Century Schoolbook" pitchFamily="18" charset="0"/>
              </a:rPr>
              <a:t>«5»</a:t>
            </a:r>
          </a:p>
          <a:p>
            <a:pPr algn="ctr" eaLnBrk="1" hangingPunct="1">
              <a:buFont typeface="Wingdings 2" pitchFamily="18" charset="2"/>
              <a:buNone/>
            </a:pPr>
            <a:r>
              <a:rPr lang="ru-RU" b="1" smtClean="0">
                <a:latin typeface="Century Schoolbook" pitchFamily="18" charset="0"/>
              </a:rPr>
              <a:t>4 балла – </a:t>
            </a:r>
            <a:r>
              <a:rPr lang="ru-RU" b="1" smtClean="0">
                <a:solidFill>
                  <a:srgbClr val="C00000"/>
                </a:solidFill>
                <a:latin typeface="Century Schoolbook" pitchFamily="18" charset="0"/>
              </a:rPr>
              <a:t>«4»</a:t>
            </a:r>
          </a:p>
          <a:p>
            <a:pPr algn="ctr" eaLnBrk="1" hangingPunct="1">
              <a:buFont typeface="Wingdings 2" pitchFamily="18" charset="2"/>
              <a:buNone/>
            </a:pPr>
            <a:r>
              <a:rPr lang="ru-RU" b="1" smtClean="0">
                <a:latin typeface="Century Schoolbook" pitchFamily="18" charset="0"/>
              </a:rPr>
              <a:t>3 балла – </a:t>
            </a:r>
            <a:r>
              <a:rPr lang="ru-RU" b="1" smtClean="0">
                <a:solidFill>
                  <a:srgbClr val="C00000"/>
                </a:solidFill>
                <a:latin typeface="Century Schoolbook" pitchFamily="18" charset="0"/>
              </a:rPr>
              <a:t>«3»</a:t>
            </a:r>
          </a:p>
          <a:p>
            <a:pPr algn="ctr" eaLnBrk="1" hangingPunct="1">
              <a:buFont typeface="Wingdings 2" pitchFamily="18" charset="2"/>
              <a:buNone/>
            </a:pPr>
            <a:r>
              <a:rPr lang="ru-RU" b="1" smtClean="0">
                <a:latin typeface="Century Schoolbook" pitchFamily="18" charset="0"/>
              </a:rPr>
              <a:t>0 – 2 баллов – </a:t>
            </a:r>
            <a:r>
              <a:rPr lang="ru-RU" b="1" smtClean="0">
                <a:solidFill>
                  <a:srgbClr val="C00000"/>
                </a:solidFill>
                <a:latin typeface="Century Schoolbook" pitchFamily="18" charset="0"/>
              </a:rPr>
              <a:t>«2»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b="1" dirty="0" smtClean="0">
                <a:solidFill>
                  <a:srgbClr val="002060"/>
                </a:solidFill>
                <a:latin typeface="Century Schoolbook" pitchFamily="18" charset="0"/>
              </a:rPr>
              <a:t>Тема урока:</a:t>
            </a:r>
            <a:endParaRPr lang="ru-RU" b="1" dirty="0">
              <a:solidFill>
                <a:srgbClr val="002060"/>
              </a:solidFill>
              <a:latin typeface="Century Schoolbook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71563" y="1428750"/>
            <a:ext cx="8072437" cy="1338263"/>
          </a:xfrm>
        </p:spPr>
        <p:txBody>
          <a:bodyPr/>
          <a:lstStyle/>
          <a:p>
            <a:pPr marL="595313" indent="-514350" algn="ctr" eaLnBrk="1" hangingPunct="1">
              <a:buFont typeface="Wingdings 2" pitchFamily="18" charset="2"/>
              <a:buNone/>
            </a:pPr>
            <a:r>
              <a:rPr lang="ru-RU" sz="4000" b="1" smtClean="0">
                <a:solidFill>
                  <a:srgbClr val="C00000"/>
                </a:solidFill>
                <a:latin typeface="Century Schoolbook" pitchFamily="18" charset="0"/>
              </a:rPr>
              <a:t>Умножение одночлена                    на многочлен</a:t>
            </a:r>
          </a:p>
        </p:txBody>
      </p:sp>
      <p:pic>
        <p:nvPicPr>
          <p:cNvPr id="16388" name="Picture 4" descr="https://mydl.ru/wp-content/uploads/2022/04/hello_html_m1ade0f5c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71813" y="3286125"/>
            <a:ext cx="3471862" cy="2884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allAtOnce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241</TotalTime>
  <Words>241</Words>
  <Application>Microsoft Office PowerPoint</Application>
  <PresentationFormat>Экран (4:3)</PresentationFormat>
  <Paragraphs>60</Paragraphs>
  <Slides>14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9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24" baseType="lpstr">
      <vt:lpstr>Arial</vt:lpstr>
      <vt:lpstr>Corbel</vt:lpstr>
      <vt:lpstr>Wingdings 2</vt:lpstr>
      <vt:lpstr>Verdana</vt:lpstr>
      <vt:lpstr>Calibri</vt:lpstr>
      <vt:lpstr>Gill Sans MT</vt:lpstr>
      <vt:lpstr>Century Schoolbook</vt:lpstr>
      <vt:lpstr>Times New Roman</vt:lpstr>
      <vt:lpstr>Century</vt:lpstr>
      <vt:lpstr>Солнцестояние</vt:lpstr>
      <vt:lpstr>Презентация к уроку алгебры по теме:  «Умножение одночлена  на многочлен»  (часть 2)</vt:lpstr>
      <vt:lpstr>Урок алгебры</vt:lpstr>
      <vt:lpstr>Девиз урока:</vt:lpstr>
      <vt:lpstr>Математический диктант</vt:lpstr>
      <vt:lpstr>Проверка</vt:lpstr>
      <vt:lpstr>Проверка</vt:lpstr>
      <vt:lpstr>Проверка</vt:lpstr>
      <vt:lpstr>Критерии оценивания:</vt:lpstr>
      <vt:lpstr>Тема урока:</vt:lpstr>
      <vt:lpstr>Правило</vt:lpstr>
      <vt:lpstr>Работа с учебником</vt:lpstr>
      <vt:lpstr>Итог урока</vt:lpstr>
      <vt:lpstr>Домашнее задание</vt:lpstr>
      <vt:lpstr>Слайд 14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Урок алгебры</dc:title>
  <dc:creator>ирина</dc:creator>
  <cp:lastModifiedBy>yurij.elshin@yandex.ru</cp:lastModifiedBy>
  <cp:revision>35</cp:revision>
  <dcterms:created xsi:type="dcterms:W3CDTF">2022-11-13T08:08:19Z</dcterms:created>
  <dcterms:modified xsi:type="dcterms:W3CDTF">2022-12-13T11:54:52Z</dcterms:modified>
</cp:coreProperties>
</file>