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58" r:id="rId5"/>
    <p:sldId id="260" r:id="rId6"/>
    <p:sldId id="259" r:id="rId7"/>
    <p:sldId id="261" r:id="rId8"/>
    <p:sldId id="264" r:id="rId9"/>
    <p:sldId id="266" r:id="rId10"/>
    <p:sldId id="267" r:id="rId11"/>
    <p:sldId id="268" r:id="rId12"/>
    <p:sldId id="271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8F0DE2-102D-4E6E-AC45-4D74406CC1F0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4FDB1F-5017-4CCA-A271-91A1EE67A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D2B5-FFD5-4D89-8F68-921CED1F47CA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F0153-5B89-4630-A2A8-E6F67AAECA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ADF27-6AAD-403B-ACB7-46FC206D93A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5A957-94F1-4E3A-9DFB-BF6CABE46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141DA-704B-4515-A2A1-831968E0AF5C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D014D-F5E6-4CF1-87FD-543BAA429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961413-BA7B-4594-A90A-4D5045632802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089299-26CF-4D6A-93F2-CCA3F6D36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8E742-3F29-4C5E-8D9A-73210BD03B61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49822-9D4D-4E1E-AAB7-D318A4FF54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2F0253-9CA7-4B2F-9B44-95C07077CFE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F36BDC-04AB-4335-9A69-EDD133000B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8E406-05BC-49CE-9BDC-2981EBAEAD9F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E90F-1D5A-4AF3-BCBD-69D0313288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502DE9-CF3F-4506-A85E-D4A8CB826825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AE2F40-BBE8-4DD6-9A52-11BD47EE5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4F5D51-D528-4E0F-8F91-F0B7C01BBF1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F19C8C-B8BA-4E00-8C6D-D6B22AED35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2C460C-BD17-4176-AE1C-2EC131CD2560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07121B-8AFB-401D-8D26-054831881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CBEE0DA-D9CB-412F-A762-4E9D1CBB2E69}" type="datetimeFigureOut">
              <a:rPr lang="ru-RU"/>
              <a:pPr>
                <a:defRPr/>
              </a:pPr>
              <a:t>13.12.2022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D84F237-F6BC-493F-8466-EF4A91499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9" r:id="rId2"/>
    <p:sldLayoutId id="2147483735" r:id="rId3"/>
    <p:sldLayoutId id="2147483730" r:id="rId4"/>
    <p:sldLayoutId id="2147483736" r:id="rId5"/>
    <p:sldLayoutId id="2147483731" r:id="rId6"/>
    <p:sldLayoutId id="2147483737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31400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>Презентация к уроку алгебры</a:t>
            </a:r>
            <a:br>
              <a:rPr lang="ru-RU" dirty="0" smtClean="0"/>
            </a:br>
            <a:r>
              <a:rPr lang="ru-RU" dirty="0" smtClean="0"/>
              <a:t>по теме: </a:t>
            </a:r>
            <a:br>
              <a:rPr lang="ru-RU" dirty="0" smtClean="0"/>
            </a:br>
            <a:r>
              <a:rPr lang="ru-RU" dirty="0" smtClean="0"/>
              <a:t>«Умножение </a:t>
            </a:r>
            <a:r>
              <a:rPr lang="ru-RU" smtClean="0"/>
              <a:t>одночлена </a:t>
            </a:r>
            <a:br>
              <a:rPr lang="ru-RU" smtClean="0"/>
            </a:br>
            <a:r>
              <a:rPr lang="ru-RU" smtClean="0"/>
              <a:t>на </a:t>
            </a:r>
            <a:r>
              <a:rPr lang="ru-RU" dirty="0" smtClean="0"/>
              <a:t>многочлен» </a:t>
            </a:r>
            <a:br>
              <a:rPr lang="ru-RU" dirty="0" smtClean="0"/>
            </a:br>
            <a:r>
              <a:rPr lang="ru-RU" dirty="0" smtClean="0"/>
              <a:t>(часть 2)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3573463"/>
            <a:ext cx="7407275" cy="2879725"/>
          </a:xfrm>
        </p:spPr>
        <p:txBody>
          <a:bodyPr/>
          <a:lstStyle/>
          <a:p>
            <a:pPr algn="r">
              <a:defRPr/>
            </a:pPr>
            <a:r>
              <a:rPr lang="ru-RU" dirty="0" smtClean="0"/>
              <a:t>Выполнила:</a:t>
            </a:r>
          </a:p>
          <a:p>
            <a:pPr algn="r">
              <a:defRPr/>
            </a:pPr>
            <a:r>
              <a:rPr lang="ru-RU" dirty="0" smtClean="0"/>
              <a:t>Зотова И.А.,</a:t>
            </a:r>
          </a:p>
          <a:p>
            <a:pPr algn="r">
              <a:defRPr/>
            </a:pPr>
            <a:r>
              <a:rPr lang="ru-RU" dirty="0" smtClean="0"/>
              <a:t>учитель математики </a:t>
            </a:r>
          </a:p>
          <a:p>
            <a:pPr algn="r">
              <a:defRPr/>
            </a:pPr>
            <a:r>
              <a:rPr lang="ru-RU" dirty="0" smtClean="0"/>
              <a:t>МБОУ «</a:t>
            </a:r>
            <a:r>
              <a:rPr lang="ru-RU" dirty="0" err="1" smtClean="0"/>
              <a:t>Ашапская</a:t>
            </a:r>
            <a:r>
              <a:rPr lang="ru-RU" dirty="0" smtClean="0"/>
              <a:t> СОШ»</a:t>
            </a:r>
          </a:p>
          <a:p>
            <a:pPr algn="r">
              <a:defRPr/>
            </a:pPr>
            <a:r>
              <a:rPr lang="ru-RU" dirty="0" smtClean="0"/>
              <a:t>2022 год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Правило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	• ( 	     + 	  ) =</a:t>
            </a:r>
          </a:p>
        </p:txBody>
      </p:sp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1428750" y="1571625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357438" y="1643063"/>
            <a:ext cx="304800" cy="24765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7414" name="AutoShape 4"/>
          <p:cNvSpPr>
            <a:spLocks noChangeArrowheads="1"/>
          </p:cNvSpPr>
          <p:nvPr/>
        </p:nvSpPr>
        <p:spPr bwMode="auto">
          <a:xfrm>
            <a:off x="3143250" y="1643063"/>
            <a:ext cx="266700" cy="247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000500" y="1571625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7416" name="Прямоугольник 7"/>
          <p:cNvSpPr>
            <a:spLocks noChangeArrowheads="1"/>
          </p:cNvSpPr>
          <p:nvPr/>
        </p:nvSpPr>
        <p:spPr bwMode="auto">
          <a:xfrm>
            <a:off x="4429125" y="1571625"/>
            <a:ext cx="28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•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786313" y="1643063"/>
            <a:ext cx="304800" cy="247650"/>
          </a:xfrm>
          <a:prstGeom prst="rect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" name="Oval 2"/>
          <p:cNvSpPr>
            <a:spLocks noChangeArrowheads="1"/>
          </p:cNvSpPr>
          <p:nvPr/>
        </p:nvSpPr>
        <p:spPr bwMode="auto">
          <a:xfrm>
            <a:off x="5857875" y="1643063"/>
            <a:ext cx="333375" cy="304800"/>
          </a:xfrm>
          <a:prstGeom prst="ellipse">
            <a:avLst/>
          </a:prstGeom>
          <a:solidFill>
            <a:schemeClr val="accent3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17419" name="Прямоугольник 10"/>
          <p:cNvSpPr>
            <a:spLocks noChangeArrowheads="1"/>
          </p:cNvSpPr>
          <p:nvPr/>
        </p:nvSpPr>
        <p:spPr bwMode="auto">
          <a:xfrm>
            <a:off x="5286375" y="1500188"/>
            <a:ext cx="522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orbel" pitchFamily="34" charset="0"/>
              </a:rPr>
              <a:t> +</a:t>
            </a:r>
            <a:r>
              <a:rPr lang="ru-RU">
                <a:latin typeface="Corbel" pitchFamily="34" charset="0"/>
              </a:rPr>
              <a:t> </a:t>
            </a:r>
          </a:p>
        </p:txBody>
      </p:sp>
      <p:sp>
        <p:nvSpPr>
          <p:cNvPr id="17420" name="Прямоугольник 11"/>
          <p:cNvSpPr>
            <a:spLocks noChangeArrowheads="1"/>
          </p:cNvSpPr>
          <p:nvPr/>
        </p:nvSpPr>
        <p:spPr bwMode="auto">
          <a:xfrm>
            <a:off x="6357938" y="1643063"/>
            <a:ext cx="3333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• </a:t>
            </a:r>
          </a:p>
        </p:txBody>
      </p:sp>
      <p:sp>
        <p:nvSpPr>
          <p:cNvPr id="17421" name="AutoShape 4"/>
          <p:cNvSpPr>
            <a:spLocks noChangeArrowheads="1"/>
          </p:cNvSpPr>
          <p:nvPr/>
        </p:nvSpPr>
        <p:spPr bwMode="auto">
          <a:xfrm>
            <a:off x="6858000" y="1643063"/>
            <a:ext cx="266700" cy="247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000125" y="2786063"/>
            <a:ext cx="7475538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Чтобы умножить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одночлен на многочлен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надо одночлен умножить </a:t>
            </a:r>
          </a:p>
          <a:p>
            <a:pPr algn="ctr"/>
            <a:r>
              <a:rPr lang="ru-RU" sz="3200" b="1">
                <a:solidFill>
                  <a:srgbClr val="C00000"/>
                </a:solidFill>
                <a:latin typeface="Century Schoolbook" pitchFamily="18" charset="0"/>
              </a:rPr>
              <a:t>на каждый член многочлена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Работа с учебником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2071688" y="1428750"/>
            <a:ext cx="2493962" cy="34099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Стр. 86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B050"/>
                </a:solidFill>
                <a:latin typeface="Century Schoolbook" pitchFamily="18" charset="0"/>
              </a:rPr>
              <a:t>№277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B050"/>
                </a:solidFill>
                <a:latin typeface="Century Schoolbook" pitchFamily="18" charset="0"/>
              </a:rPr>
              <a:t>№278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70C0"/>
                </a:solidFill>
                <a:latin typeface="Century Schoolbook" pitchFamily="18" charset="0"/>
              </a:rPr>
              <a:t>№280</a:t>
            </a:r>
          </a:p>
        </p:txBody>
      </p:sp>
      <p:sp>
        <p:nvSpPr>
          <p:cNvPr id="18436" name="AutoShape 2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37" name="AutoShape 4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38" name="AutoShape 6" descr="https://www.zastavki.com/pictures/originals/2021People___Children_Boy_reading_a_book_on_a_white_background_with_numbers_151588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39" name="AutoShape 8" descr="https://nakladatelstvi.portal.cz/storage/cache/large/storage/main_image/5f4d0404d04f6_shutterstock-9419038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8440" name="AutoShape 10" descr="https://phonoteka.org/uploads/posts/2021-05/1620118584_41-phonoteka_org-p-veselaya-matematika-fon-45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8441" name="Picture 12" descr="https://trikky.ru/wp-content/blogs.dir/1/files/2020/03/12/matematik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1838" y="3214688"/>
            <a:ext cx="3332162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Итог урока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26241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Продолжи фразу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узнал…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научился…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Я сегодня на уроке …</a:t>
            </a:r>
          </a:p>
        </p:txBody>
      </p:sp>
      <p:pic>
        <p:nvPicPr>
          <p:cNvPr id="19460" name="Picture 4" descr="http://do.cdodd.ru/pluginfile.php/13137/course/overviewfiles/inmultiri-impartiri-si-alte-operatii-clasa-a-iii-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88" y="4143375"/>
            <a:ext cx="2212975" cy="223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Домашнее задание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75" y="3000375"/>
            <a:ext cx="7497763" cy="1481138"/>
          </a:xfrm>
        </p:spPr>
        <p:txBody>
          <a:bodyPr>
            <a:normAutofit fontScale="92500" lnSpcReduction="200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000" b="1" dirty="0" smtClean="0">
                <a:solidFill>
                  <a:srgbClr val="C00000"/>
                </a:solidFill>
                <a:latin typeface="Century Schoolbook" pitchFamily="18" charset="0"/>
              </a:rPr>
              <a:t>Выполнить задания на карточках для повторения изученного материала</a:t>
            </a:r>
            <a:endParaRPr lang="ru-RU" sz="40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8" name="Picture 2" descr="https://cf2.ppt-online.org/files2/slide/b/BEPIVfUgyweD2sYxT3oLJ4pikGutmrS1ZaXn9H/slide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47675"/>
            <a:ext cx="9753600" cy="730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25" y="2000250"/>
            <a:ext cx="7407275" cy="14716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Урок алгебры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921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25" y="4429125"/>
            <a:ext cx="7407275" cy="1752600"/>
          </a:xfrm>
        </p:spPr>
        <p:txBody>
          <a:bodyPr/>
          <a:lstStyle/>
          <a:p>
            <a:pPr marL="26988" algn="ctr" eaLnBrk="1" hangingPunct="1"/>
            <a:r>
              <a:rPr lang="ru-RU" b="1" smtClean="0">
                <a:solidFill>
                  <a:srgbClr val="002060"/>
                </a:solidFill>
                <a:latin typeface="Century Schoolbook" pitchFamily="18" charset="0"/>
              </a:rPr>
              <a:t>7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357188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Девиз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1928813"/>
            <a:ext cx="7497763" cy="1285875"/>
          </a:xfrm>
        </p:spPr>
        <p:txBody>
          <a:bodyPr>
            <a:normAutofit fontScale="92500"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Century Schoolbook" pitchFamily="18" charset="0"/>
              </a:rPr>
              <a:t>«Учись, смекай, активным будь!  И к знаниям  откроешь путь!»</a:t>
            </a:r>
            <a:endParaRPr lang="ru-RU" sz="3600" b="1" dirty="0">
              <a:solidFill>
                <a:srgbClr val="C00000"/>
              </a:solidFill>
              <a:latin typeface="Century Schoolbook" pitchFamily="18" charset="0"/>
            </a:endParaRPr>
          </a:p>
        </p:txBody>
      </p:sp>
      <p:pic>
        <p:nvPicPr>
          <p:cNvPr id="10244" name="Picture 2" descr="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8" y="3857625"/>
            <a:ext cx="25241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1714500"/>
            <a:ext cx="7497763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Математический диктант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pic>
        <p:nvPicPr>
          <p:cNvPr id="11267" name="Picture 2" descr="Без назв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3357563"/>
            <a:ext cx="2952750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25" y="2071688"/>
            <a:ext cx="7497763" cy="2857500"/>
          </a:xfrm>
        </p:spPr>
        <p:txBody>
          <a:bodyPr>
            <a:normAutofit/>
          </a:bodyPr>
          <a:lstStyle/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Century Schoolbook" pitchFamily="18" charset="0"/>
              </a:rPr>
              <a:t>Вопрос 1</a:t>
            </a:r>
          </a:p>
          <a:p>
            <a:pPr marL="539496" indent="-45720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latin typeface="Century Schoolbook" pitchFamily="18" charset="0"/>
              </a:rPr>
              <a:t>Выполнить действия со степенями:</a:t>
            </a:r>
          </a:p>
          <a:p>
            <a:pPr marL="539496" indent="-45720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Century Schoolbook" pitchFamily="18" charset="0"/>
              </a:rPr>
              <a:t>а)</a:t>
            </a:r>
            <a:r>
              <a:rPr lang="ru-RU" sz="2400" dirty="0" smtClean="0">
                <a:latin typeface="Century Schoolbook" pitchFamily="18" charset="0"/>
              </a:rPr>
              <a:t>      • </a:t>
            </a:r>
            <a:r>
              <a:rPr lang="ru-RU" sz="2400" b="1" dirty="0" err="1" smtClean="0">
                <a:latin typeface="Century Schoolbook" pitchFamily="18" charset="0"/>
              </a:rPr>
              <a:t>а</a:t>
            </a:r>
            <a:r>
              <a:rPr lang="ru-RU" sz="2400" b="1" dirty="0" smtClean="0">
                <a:latin typeface="Century Schoolbook" pitchFamily="18" charset="0"/>
              </a:rPr>
              <a:t>²  =</a:t>
            </a:r>
            <a:r>
              <a:rPr lang="ru-RU" sz="2400" dirty="0" smtClean="0">
                <a:latin typeface="Century Schoolbook" pitchFamily="18" charset="0"/>
              </a:rPr>
              <a:t> 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>
                <a:latin typeface="Century Schoolbook" pitchFamily="18" charset="0"/>
              </a:rPr>
              <a:t>                                  </a:t>
            </a:r>
            <a:r>
              <a:rPr lang="ru-RU" sz="2400" b="1" dirty="0" smtClean="0">
                <a:latin typeface="Century Schoolbook" pitchFamily="18" charset="0"/>
              </a:rPr>
              <a:t>б)        •       = </a:t>
            </a:r>
          </a:p>
          <a:p>
            <a:pPr marL="539496" indent="-45720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Century Schoolbook" pitchFamily="18" charset="0"/>
              </a:rPr>
              <a:t>в)  (с³)²  = 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>
                <a:latin typeface="Century Schoolbook" pitchFamily="18" charset="0"/>
              </a:rPr>
              <a:t> 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b="1" dirty="0" smtClean="0">
              <a:latin typeface="Century Schoolbook" pitchFamily="18" charset="0"/>
            </a:endParaRPr>
          </a:p>
          <a:p>
            <a:pPr marL="539496" indent="-45720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i="1" dirty="0" smtClean="0">
              <a:latin typeface="Century Schoolbook" pitchFamily="18" charset="0"/>
            </a:endParaRPr>
          </a:p>
          <a:p>
            <a:pPr marL="365760" indent="-283464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>
              <a:latin typeface="Century Schoolbook" pitchFamily="18" charset="0"/>
            </a:endParaRPr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2295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7688" y="3000375"/>
            <a:ext cx="296862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3429000"/>
            <a:ext cx="4286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3" y="3429000"/>
            <a:ext cx="3079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704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 : </a:t>
            </a:r>
            <a:endParaRPr lang="ru-RU"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57875" y="2857500"/>
            <a:ext cx="528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entury" pitchFamily="18" charset="0"/>
              </a:rPr>
              <a:t>а⁷</a:t>
            </a: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3357563"/>
            <a:ext cx="5143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715000" y="3786188"/>
            <a:ext cx="528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entury Schoolbook" pitchFamily="18" charset="0"/>
              </a:rPr>
              <a:t>с⁶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allAtOnce"/>
      <p:bldP spid="21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000125" y="1785938"/>
            <a:ext cx="7497763" cy="207168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600" b="1" smtClean="0">
                <a:latin typeface="Century Schoolbook" pitchFamily="18" charset="0"/>
              </a:rPr>
              <a:t>Вопрос 2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i="1" smtClean="0">
                <a:latin typeface="Century Schoolbook" pitchFamily="18" charset="0"/>
              </a:rPr>
              <a:t>Найти значение выражения</a:t>
            </a:r>
            <a:r>
              <a:rPr lang="ru-RU" sz="2800" smtClean="0">
                <a:latin typeface="Century Schoolbook" pitchFamily="18" charset="0"/>
              </a:rPr>
              <a:t>  </a:t>
            </a:r>
            <a:r>
              <a:rPr lang="ru-RU" sz="2800" b="1" smtClean="0">
                <a:latin typeface="Century Schoolbook" pitchFamily="18" charset="0"/>
              </a:rPr>
              <a:t>5 - 3х</a:t>
            </a:r>
            <a:r>
              <a:rPr lang="ru-RU" sz="2800" smtClean="0">
                <a:latin typeface="Century Schoolbook" pitchFamily="18" charset="0"/>
              </a:rPr>
              <a:t>  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i="1" smtClean="0">
                <a:latin typeface="Century Schoolbook" pitchFamily="18" charset="0"/>
              </a:rPr>
              <a:t>при</a:t>
            </a:r>
            <a:r>
              <a:rPr lang="ru-RU" sz="2800" smtClean="0">
                <a:latin typeface="Century Schoolbook" pitchFamily="18" charset="0"/>
              </a:rPr>
              <a:t>  </a:t>
            </a:r>
            <a:r>
              <a:rPr lang="ru-RU" sz="2800" b="1" smtClean="0">
                <a:latin typeface="Century Schoolbook" pitchFamily="18" charset="0"/>
              </a:rPr>
              <a:t>х = </a:t>
            </a:r>
            <a:endParaRPr lang="ru-RU" sz="2800" smtClean="0">
              <a:latin typeface="Century Schoolbook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mtClean="0">
              <a:latin typeface="Century Schoolbook" pitchFamily="18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133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2643188"/>
            <a:ext cx="214313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28938" y="4071938"/>
            <a:ext cx="4429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Century Schoolbook" pitchFamily="18" charset="0"/>
              </a:rPr>
              <a:t>5 – 3 •      = 5 – 4 = 1 </a:t>
            </a: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3" y="3929063"/>
            <a:ext cx="214312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285750"/>
            <a:ext cx="7497763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Проверка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000125" y="2286000"/>
            <a:ext cx="8143875" cy="162401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800" b="1" smtClean="0">
                <a:latin typeface="Century Schoolbook" pitchFamily="18" charset="0"/>
              </a:rPr>
              <a:t>Вопрос 3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2800" i="1" smtClean="0">
                <a:latin typeface="Century Schoolbook" pitchFamily="18" charset="0"/>
              </a:rPr>
              <a:t>Упростить выражение  </a:t>
            </a:r>
            <a:r>
              <a:rPr lang="ru-RU" sz="2800" b="1" smtClean="0">
                <a:latin typeface="Century Schoolbook" pitchFamily="18" charset="0"/>
              </a:rPr>
              <a:t>- 15а + в - 2 + 14а          </a:t>
            </a:r>
            <a:r>
              <a:rPr lang="ru-RU" sz="2800" i="1" smtClean="0">
                <a:latin typeface="Century Schoolbook" pitchFamily="18" charset="0"/>
              </a:rPr>
              <a:t>и найти его значение при</a:t>
            </a:r>
            <a:r>
              <a:rPr lang="ru-RU" sz="2800" b="1" smtClean="0">
                <a:latin typeface="Century Schoolbook" pitchFamily="18" charset="0"/>
              </a:rPr>
              <a:t> а = 16 </a:t>
            </a:r>
            <a:r>
              <a:rPr lang="ru-RU" sz="2800" i="1" smtClean="0">
                <a:latin typeface="Century Schoolbook" pitchFamily="18" charset="0"/>
              </a:rPr>
              <a:t>и</a:t>
            </a:r>
            <a:r>
              <a:rPr lang="ru-RU" sz="2800" b="1" smtClean="0">
                <a:latin typeface="Century Schoolbook" pitchFamily="18" charset="0"/>
              </a:rPr>
              <a:t> в = 4</a:t>
            </a:r>
            <a:endParaRPr lang="ru-RU" sz="2800" smtClean="0">
              <a:latin typeface="Century Schoolbook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2800" b="1" smtClean="0">
              <a:latin typeface="Century Schoolbook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214438" y="4286250"/>
            <a:ext cx="75739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800" i="1">
                <a:latin typeface="Century Schoolbook" pitchFamily="18" charset="0"/>
                <a:cs typeface="Times New Roman" pitchFamily="18" charset="0"/>
              </a:rPr>
              <a:t>  </a:t>
            </a:r>
            <a:r>
              <a:rPr lang="ru-RU" sz="3600" b="1">
                <a:solidFill>
                  <a:srgbClr val="FF0000"/>
                </a:solidFill>
                <a:latin typeface="Century Schoolbook" pitchFamily="18" charset="0"/>
                <a:cs typeface="Times New Roman" pitchFamily="18" charset="0"/>
              </a:rPr>
              <a:t>- 15а </a:t>
            </a:r>
            <a:r>
              <a:rPr lang="ru-RU" sz="3600" b="1">
                <a:latin typeface="Century Schoolbook" pitchFamily="18" charset="0"/>
                <a:cs typeface="Times New Roman" pitchFamily="18" charset="0"/>
              </a:rPr>
              <a:t>+ в - 2 + </a:t>
            </a:r>
            <a:r>
              <a:rPr lang="ru-RU" sz="3600" b="1">
                <a:solidFill>
                  <a:srgbClr val="FF0000"/>
                </a:solidFill>
                <a:latin typeface="Century Schoolbook" pitchFamily="18" charset="0"/>
                <a:cs typeface="Times New Roman" pitchFamily="18" charset="0"/>
              </a:rPr>
              <a:t>14а</a:t>
            </a:r>
            <a:r>
              <a:rPr lang="ru-RU" sz="3600" b="1">
                <a:latin typeface="Century Schoolbook" pitchFamily="18" charset="0"/>
                <a:cs typeface="Times New Roman" pitchFamily="18" charset="0"/>
              </a:rPr>
              <a:t> =  -а + в – 2 =</a:t>
            </a:r>
            <a:r>
              <a:rPr lang="ru-RU" sz="3600">
                <a:latin typeface="Century Schoolbook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>
                <a:latin typeface="Century Schoolbook" pitchFamily="18" charset="0"/>
                <a:cs typeface="Times New Roman" pitchFamily="18" charset="0"/>
              </a:rPr>
              <a:t>= -16 + 4 – 2 = 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  <a:latin typeface="Century Schoolbook" pitchFamily="18" charset="0"/>
              </a:rPr>
              <a:t>Критерии оценивания:</a:t>
            </a:r>
            <a:endParaRPr lang="ru-RU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1285875" y="1928813"/>
            <a:ext cx="7497763" cy="2981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5 баллов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«5»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4 балла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«4»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3 балла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«3»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Century Schoolbook" pitchFamily="18" charset="0"/>
              </a:rPr>
              <a:t>0 – 2 баллов – </a:t>
            </a:r>
            <a:r>
              <a:rPr lang="ru-RU" b="1" smtClean="0">
                <a:solidFill>
                  <a:srgbClr val="C00000"/>
                </a:solidFill>
                <a:latin typeface="Century Schoolbook" pitchFamily="18" charset="0"/>
              </a:rPr>
              <a:t>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  <a:latin typeface="Century Schoolbook" pitchFamily="18" charset="0"/>
              </a:rPr>
              <a:t>Тема урока:</a:t>
            </a:r>
            <a:endParaRPr lang="ru-RU" b="1" dirty="0">
              <a:solidFill>
                <a:srgbClr val="002060"/>
              </a:solidFill>
              <a:latin typeface="Century Schoolbook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63" y="1428750"/>
            <a:ext cx="8072437" cy="1338263"/>
          </a:xfrm>
        </p:spPr>
        <p:txBody>
          <a:bodyPr/>
          <a:lstStyle/>
          <a:p>
            <a:pPr marL="595313" indent="-514350" algn="ctr" eaLnBrk="1" hangingPunct="1">
              <a:buFont typeface="Wingdings 2" pitchFamily="18" charset="2"/>
              <a:buNone/>
            </a:pPr>
            <a:r>
              <a:rPr lang="ru-RU" sz="4000" b="1" smtClean="0">
                <a:solidFill>
                  <a:srgbClr val="C00000"/>
                </a:solidFill>
                <a:latin typeface="Century Schoolbook" pitchFamily="18" charset="0"/>
              </a:rPr>
              <a:t>Умножение одночлена                    на многочлен</a:t>
            </a:r>
          </a:p>
        </p:txBody>
      </p:sp>
      <p:pic>
        <p:nvPicPr>
          <p:cNvPr id="16388" name="Picture 4" descr="https://mydl.ru/wp-content/uploads/2022/04/hello_html_m1ade0f5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13" y="3286125"/>
            <a:ext cx="3471862" cy="288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241</TotalTime>
  <Words>241</Words>
  <Application>Microsoft Office PowerPoint</Application>
  <PresentationFormat>Экран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4" baseType="lpstr">
      <vt:lpstr>Arial</vt:lpstr>
      <vt:lpstr>Corbel</vt:lpstr>
      <vt:lpstr>Wingdings 2</vt:lpstr>
      <vt:lpstr>Verdana</vt:lpstr>
      <vt:lpstr>Calibri</vt:lpstr>
      <vt:lpstr>Gill Sans MT</vt:lpstr>
      <vt:lpstr>Century Schoolbook</vt:lpstr>
      <vt:lpstr>Times New Roman</vt:lpstr>
      <vt:lpstr>Century</vt:lpstr>
      <vt:lpstr>Солнцестояние</vt:lpstr>
      <vt:lpstr>Презентация к уроку алгебры по теме:  «Умножение одночлена  на многочлен»  (часть 2)</vt:lpstr>
      <vt:lpstr>Урок алгебры</vt:lpstr>
      <vt:lpstr>Девиз урока:</vt:lpstr>
      <vt:lpstr>Математический диктант</vt:lpstr>
      <vt:lpstr>Проверка</vt:lpstr>
      <vt:lpstr>Проверка</vt:lpstr>
      <vt:lpstr>Проверка</vt:lpstr>
      <vt:lpstr>Критерии оценивания:</vt:lpstr>
      <vt:lpstr>Тема урока:</vt:lpstr>
      <vt:lpstr>Правило</vt:lpstr>
      <vt:lpstr>Работа с учебником</vt:lpstr>
      <vt:lpstr>Итог урока</vt:lpstr>
      <vt:lpstr>Домашнее задание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алгебры</dc:title>
  <dc:creator>ирина</dc:creator>
  <cp:lastModifiedBy>yurij.elshin@yandex.ru</cp:lastModifiedBy>
  <cp:revision>35</cp:revision>
  <dcterms:created xsi:type="dcterms:W3CDTF">2022-11-13T08:08:19Z</dcterms:created>
  <dcterms:modified xsi:type="dcterms:W3CDTF">2022-12-13T11:54:52Z</dcterms:modified>
</cp:coreProperties>
</file>