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72" r:id="rId5"/>
    <p:sldId id="288" r:id="rId6"/>
    <p:sldId id="303" r:id="rId7"/>
    <p:sldId id="304" r:id="rId8"/>
    <p:sldId id="305" r:id="rId9"/>
    <p:sldId id="307" r:id="rId10"/>
    <p:sldId id="306" r:id="rId11"/>
    <p:sldId id="308" r:id="rId12"/>
    <p:sldId id="309" r:id="rId13"/>
    <p:sldId id="310" r:id="rId14"/>
    <p:sldId id="266" r:id="rId15"/>
    <p:sldId id="267" r:id="rId16"/>
    <p:sldId id="268" r:id="rId17"/>
    <p:sldId id="269" r:id="rId18"/>
    <p:sldId id="270" r:id="rId19"/>
    <p:sldId id="271" r:id="rId20"/>
    <p:sldId id="31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A63DB-605B-42F6-A51D-AA0EB549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26858E-D2BB-4F72-AD71-B91FA004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37EFF-2A2F-4642-A39E-978999076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DDA702-6D5A-4654-8443-A17720D6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EA38D-77EF-438B-836C-CA44DEE9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2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F38E8-3FDD-438E-836F-82CAB847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C18985-DD39-45AA-8F6D-F60CDE3B9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15D5D-3C58-4D82-B541-C7F7E465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2951A-B381-4D57-895A-04C052D4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850ED-D975-45E4-A2A4-26E8EFA2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374AA1-142B-4CB3-B200-2782F86AD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397296-412A-4125-8607-95EF08C7E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46C17-5A29-4A3C-856B-41437A26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241FB-1522-411D-A943-3E1300B0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B3FCD-C720-4E84-83BE-2836A27E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4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B863C-FF55-461F-AD78-296C7509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7E06A-7CDC-42FF-8D4F-7DF8BCB0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88678-0FB7-4767-8FEA-5E44E7E7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B87FF-2B9E-448E-9D0F-EF621AC0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5AB1D6-F682-442F-AA73-F75F7A37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18C50-2BE1-4020-8370-BB8023E6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18114-E17C-42F9-93AB-B8E210B2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23326A-A724-4801-A2FE-2D4F7D41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89526-5A81-4A27-B726-642F070D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F306D-167D-474C-9750-4F064560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40129-37A6-4FFF-9A19-1640C624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5D502-7360-40EE-B936-700549470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3E1CC1-0A45-40AE-B957-FFD3D0B93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1C87DA-0425-452B-96D9-6E84FF57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5A033C-5460-4962-AD60-4717F760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6FB4F-026C-48DE-8F55-E214CDE6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1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C1FB6-1832-4155-A0F6-996B9325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3EE635-4D27-42C2-B8E9-46A3467B7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E86F86-5308-41C5-837E-4D566B6F7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313D83-C1BE-4648-B808-350BE940D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B5B01B-10BB-4A20-9513-2EDE27E96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EDA70D-4839-4334-9DEE-BE7CE9A7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12673F-9463-407F-BAD0-F5C199F4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A38228-37E8-40E0-9F0E-447831E1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3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0DEE-6D34-4804-AAF6-B80BDCBF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D19A9C-73CB-4F74-B663-3C83F31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FC10B6-4695-4244-9987-52F8571F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1AD99E-14A5-4822-A64C-34F758BA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1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038F72-E190-4E5E-B880-32F1ADB8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D39322-9968-43C2-80C4-ECAFA83E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03B2C9-E408-4F79-9CCC-612CCB70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D4C02-E450-4FEB-87C3-F42C3B40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9BEE7-F40D-4991-81A2-A3920DC5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A2361F-DF89-432D-8AD9-66AA879A2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EFA47-304F-4AA0-949A-5C298ABC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F9DCA9-3EA3-4413-BE77-FEC93B49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4D5655-C945-4BA0-AD9B-C17E3140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A99DD-AD4D-41BB-8291-CA34C689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7E6720-B48B-4806-ACC8-A6C05CF02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4C7338-0D2F-4114-9040-45730CAB3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1A2B2-508E-4BA7-9795-D4590E20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D210FF-5A34-4A45-A5F9-CC5FA487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99448C-8C2D-47DD-B522-E65A98B2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0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72652-BCE9-4F00-8C50-ED143B93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8CD77-5E66-4399-BAA3-C5E95C719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5542E-0ED9-4520-9D69-AD31C7D12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02CF-DCA9-4984-8289-817F140FA209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1BC28-5833-4C60-AD1D-3B8EFE35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E53F2-2D24-4442-A607-42794855B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A567-4269-45E1-B6C5-4CB22B034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u.wikipedia.org/wiki/%D0%A1%D1%82%D0%BE%D0%B8%D1%86%D0%B8%D0%B7%D0%B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BC78F-C983-4B68-ADD9-BE4997D9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538" y="16237"/>
            <a:ext cx="6889071" cy="199899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ЛИЧНОСТЬ И ПРОФЕССИЯ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B0FE35-C728-4082-9551-F3B44AA61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863" y="3133817"/>
            <a:ext cx="7367098" cy="1502545"/>
          </a:xfrm>
        </p:spPr>
        <p:txBody>
          <a:bodyPr/>
          <a:lstStyle/>
          <a:p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ЗАДАТКИ И СПОСОБ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AC574A-AF5D-4AB1-904F-5B71099D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2" y="0"/>
            <a:ext cx="5118495" cy="6690843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4E27A73-FC5A-4775-9EA4-8E26935B82C8}"/>
              </a:ext>
            </a:extLst>
          </p:cNvPr>
          <p:cNvSpPr txBox="1">
            <a:spLocks/>
          </p:cNvSpPr>
          <p:nvPr/>
        </p:nvSpPr>
        <p:spPr>
          <a:xfrm>
            <a:off x="5403384" y="6604002"/>
            <a:ext cx="6788616" cy="237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Ашапская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   Учитель технологии   Степанова Елена Владимировна    2021г.</a:t>
            </a:r>
          </a:p>
        </p:txBody>
      </p:sp>
    </p:spTree>
    <p:extLst>
      <p:ext uri="{BB962C8B-B14F-4D97-AF65-F5344CB8AC3E}">
        <p14:creationId xmlns:p14="http://schemas.microsoft.com/office/powerpoint/2010/main" val="252767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FC87A-2987-4C38-A637-17E702AE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FB0C9D3-13EA-46A2-BEDA-5C4A0E9CE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154729"/>
              </p:ext>
            </p:extLst>
          </p:nvPr>
        </p:nvGraphicFramePr>
        <p:xfrm>
          <a:off x="678402" y="742550"/>
          <a:ext cx="10515600" cy="546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369">
                  <a:extLst>
                    <a:ext uri="{9D8B030D-6E8A-4147-A177-3AD203B41FA5}">
                      <a16:colId xmlns:a16="http://schemas.microsoft.com/office/drawing/2014/main" val="962278698"/>
                    </a:ext>
                  </a:extLst>
                </a:gridCol>
                <a:gridCol w="6968231">
                  <a:extLst>
                    <a:ext uri="{9D8B030D-6E8A-4147-A177-3AD203B41FA5}">
                      <a16:colId xmlns:a16="http://schemas.microsoft.com/office/drawing/2014/main" val="1431557933"/>
                    </a:ext>
                  </a:extLst>
                </a:gridCol>
              </a:tblGrid>
              <a:tr h="586495">
                <a:tc gridSpan="2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241912"/>
                  </a:ext>
                </a:extLst>
              </a:tr>
              <a:tr h="975289">
                <a:tc>
                  <a:txBody>
                    <a:bodyPr/>
                    <a:lstStyle/>
                    <a:p>
                      <a:r>
                        <a:rPr lang="ru-RU" sz="3600" i="1" dirty="0"/>
                        <a:t>Слуховая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Важна для людей, имеющих дело со звуковой информацией:</a:t>
                      </a:r>
                    </a:p>
                    <a:p>
                      <a:r>
                        <a:rPr lang="ru-RU" dirty="0"/>
                        <a:t>акустики, операторы связи, звукорежиссеры, звукооператоры, музыканты, композиторы…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623898"/>
                  </a:ext>
                </a:extLst>
              </a:tr>
              <a:tr h="975289">
                <a:tc>
                  <a:txBody>
                    <a:bodyPr/>
                    <a:lstStyle/>
                    <a:p>
                      <a:r>
                        <a:rPr lang="ru-RU" sz="3600" i="1" dirty="0"/>
                        <a:t>Зрительная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 сотрудники правоохранительных органов, таможенной службы, художников, дизайнеров, учителей, воспитателей…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631878"/>
                  </a:ext>
                </a:extLst>
              </a:tr>
              <a:tr h="975289">
                <a:tc>
                  <a:txBody>
                    <a:bodyPr/>
                    <a:lstStyle/>
                    <a:p>
                      <a:r>
                        <a:rPr lang="ru-RU" sz="3600" i="1" dirty="0"/>
                        <a:t>Моторная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Спортсмены, каскадёры, танцоры…</a:t>
                      </a:r>
                    </a:p>
                    <a:p>
                      <a:r>
                        <a:rPr lang="ru-RU" dirty="0"/>
                        <a:t>(память на движения)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580367"/>
                  </a:ext>
                </a:extLst>
              </a:tr>
              <a:tr h="975289">
                <a:tc>
                  <a:txBody>
                    <a:bodyPr/>
                    <a:lstStyle/>
                    <a:p>
                      <a:r>
                        <a:rPr lang="ru-RU" sz="3600" i="1" dirty="0"/>
                        <a:t>Эмоциональная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Позволяет актёру войти в состояние души своего персонажа и передавать его зрителям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627210"/>
                  </a:ext>
                </a:extLst>
              </a:tr>
              <a:tr h="975289">
                <a:tc>
                  <a:txBody>
                    <a:bodyPr/>
                    <a:lstStyle/>
                    <a:p>
                      <a:r>
                        <a:rPr lang="ru-RU" sz="3600" i="1" dirty="0"/>
                        <a:t>Логическая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Учёные оперируют понятиями , формулами, схемами, гипотезами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936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16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4CA3E7-CE20-4716-A0B6-338EA16E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460" y="5787332"/>
            <a:ext cx="11709646" cy="13148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внимание и память жалуются все, на рассудок – никто </a:t>
            </a:r>
          </a:p>
          <a:p>
            <a:pPr marL="0" indent="0">
              <a:buNone/>
            </a:pPr>
            <a:r>
              <a:rPr lang="ru-RU" dirty="0"/>
              <a:t>									</a:t>
            </a:r>
            <a:r>
              <a:rPr lang="ru-RU" i="1" dirty="0"/>
              <a:t>Ф. Ларошфуко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7F5EBB-5410-45F8-9279-E6853AD4E1CC}"/>
              </a:ext>
            </a:extLst>
          </p:cNvPr>
          <p:cNvSpPr txBox="1">
            <a:spLocks/>
          </p:cNvSpPr>
          <p:nvPr/>
        </p:nvSpPr>
        <p:spPr>
          <a:xfrm>
            <a:off x="366460" y="568171"/>
            <a:ext cx="12056198" cy="1811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Память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</a:rPr>
              <a:t> улучшается только ценой регулярной интеллектуальной работы.</a:t>
            </a:r>
          </a:p>
          <a:p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Сначала нужно сосредоточиться.    Здесь вступает в работу внимание.</a:t>
            </a:r>
          </a:p>
          <a:p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И сознание выхватывает только то, что для нас актуально в данный момент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D22111-DA3B-4143-B8FC-1C32B6B1E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" b="22128"/>
          <a:stretch/>
        </p:blipFill>
        <p:spPr>
          <a:xfrm>
            <a:off x="511398" y="2379216"/>
            <a:ext cx="8366273" cy="3127821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4FC869CF-FDD9-46C6-B6E5-0085220D268E}"/>
              </a:ext>
            </a:extLst>
          </p:cNvPr>
          <p:cNvSpPr txBox="1">
            <a:spLocks/>
          </p:cNvSpPr>
          <p:nvPr/>
        </p:nvSpPr>
        <p:spPr>
          <a:xfrm>
            <a:off x="9013310" y="2885242"/>
            <a:ext cx="3062796" cy="166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Метод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ассоциаций</a:t>
            </a:r>
          </a:p>
        </p:txBody>
      </p:sp>
    </p:spTree>
    <p:extLst>
      <p:ext uri="{BB962C8B-B14F-4D97-AF65-F5344CB8AC3E}">
        <p14:creationId xmlns:p14="http://schemas.microsoft.com/office/powerpoint/2010/main" val="266299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F0805-A94A-4360-A072-B04D83C3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64943-0DCC-48E8-BF80-40A887DF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1567" cy="29683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3865E-8568-436B-8434-6EDA85CCC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2" y="365125"/>
            <a:ext cx="11693419" cy="62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0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7D688-3082-4E5F-AEE6-708FBA8D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6279B-472A-4F1E-992D-EDB74C01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EDF0BB-B239-462C-88AB-76603CE2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82" y="160867"/>
            <a:ext cx="10515600" cy="65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9B68A-4173-4CF6-B49B-0C0C93E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89A386-7076-424B-B339-9E9A11178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 К задаткам относятся </a:t>
            </a:r>
          </a:p>
          <a:p>
            <a:pPr marL="0" indent="0">
              <a:buNone/>
            </a:pPr>
            <a:r>
              <a:rPr lang="ru-RU" dirty="0"/>
              <a:t> 	а)</a:t>
            </a:r>
            <a:r>
              <a:rPr lang="en-US" dirty="0"/>
              <a:t> </a:t>
            </a:r>
            <a:r>
              <a:rPr lang="ru-RU" dirty="0"/>
              <a:t>особенности строения тела</a:t>
            </a:r>
          </a:p>
          <a:p>
            <a:pPr marL="0" indent="0">
              <a:buNone/>
            </a:pPr>
            <a:r>
              <a:rPr lang="ru-RU" dirty="0"/>
              <a:t>	б) особенности нервной системы</a:t>
            </a:r>
          </a:p>
          <a:p>
            <a:pPr marL="0" indent="0">
              <a:buNone/>
            </a:pPr>
            <a:r>
              <a:rPr lang="ru-RU" dirty="0"/>
              <a:t>	в) особенности характера</a:t>
            </a:r>
          </a:p>
          <a:p>
            <a:pPr marL="0" indent="0">
              <a:buNone/>
            </a:pPr>
            <a:r>
              <a:rPr lang="ru-RU" dirty="0"/>
              <a:t>	г) особенности строения мозга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7B7E20-A732-46BF-BD68-A6E215AD3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07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70C04-4F9C-4468-898F-A5DA7DE8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A804C5-6FF2-4603-9A52-A01DF165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1825625"/>
            <a:ext cx="1151433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2. Произвольное внимание требует 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умственных усилий</a:t>
            </a:r>
          </a:p>
          <a:p>
            <a:pPr marL="0" indent="0">
              <a:buNone/>
            </a:pPr>
            <a:r>
              <a:rPr lang="ru-RU" dirty="0"/>
              <a:t>	б) волевых усилий</a:t>
            </a:r>
          </a:p>
          <a:p>
            <a:pPr marL="0" indent="0">
              <a:buNone/>
            </a:pPr>
            <a:r>
              <a:rPr lang="ru-RU" dirty="0"/>
              <a:t>	в) физических усилий</a:t>
            </a:r>
          </a:p>
          <a:p>
            <a:pPr marL="0" indent="0">
              <a:buNone/>
            </a:pPr>
            <a:r>
              <a:rPr lang="ru-RU" dirty="0"/>
              <a:t>	г) выносливости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FF54E0-8229-4341-AA3D-E46D97DB7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0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C9835-E694-4B6E-BD32-0ABC2F81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9E5CAF-29E0-4D8E-9108-344BE8B7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3. К общим способностям не относится</a:t>
            </a:r>
          </a:p>
          <a:p>
            <a:pPr marL="0" indent="0">
              <a:buNone/>
            </a:pPr>
            <a:r>
              <a:rPr lang="ru-RU" dirty="0"/>
              <a:t>	а)</a:t>
            </a:r>
            <a:r>
              <a:rPr lang="en-US" dirty="0"/>
              <a:t> </a:t>
            </a:r>
            <a:r>
              <a:rPr lang="ru-RU" dirty="0"/>
              <a:t>мышление</a:t>
            </a:r>
          </a:p>
          <a:p>
            <a:pPr marL="0" indent="0">
              <a:buNone/>
            </a:pPr>
            <a:r>
              <a:rPr lang="ru-RU" dirty="0"/>
              <a:t>	б) абсолютный слух</a:t>
            </a:r>
          </a:p>
          <a:p>
            <a:pPr marL="0" indent="0">
              <a:buNone/>
            </a:pPr>
            <a:r>
              <a:rPr lang="ru-RU" dirty="0"/>
              <a:t>	в) память</a:t>
            </a:r>
          </a:p>
          <a:p>
            <a:pPr marL="0" indent="0">
              <a:buNone/>
            </a:pPr>
            <a:r>
              <a:rPr lang="ru-RU" dirty="0"/>
              <a:t>	г)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FA1749-996A-4C70-BC02-AF8F0F9C7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20B02-5450-4362-B25A-E1162C923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BB380-C0E3-479F-A5EE-FB6AF9A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4430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4. Устойчивость, объём, переключаемость и распределение – </a:t>
            </a:r>
          </a:p>
          <a:p>
            <a:pPr marL="0" indent="0">
              <a:buNone/>
            </a:pPr>
            <a:r>
              <a:rPr lang="ru-RU" dirty="0"/>
              <a:t>это свойства</a:t>
            </a:r>
          </a:p>
          <a:p>
            <a:pPr marL="0" indent="0">
              <a:buNone/>
            </a:pPr>
            <a:r>
              <a:rPr lang="ru-RU" dirty="0"/>
              <a:t>		а) памяти</a:t>
            </a:r>
          </a:p>
          <a:p>
            <a:pPr marL="0" indent="0">
              <a:buNone/>
            </a:pPr>
            <a:r>
              <a:rPr lang="ru-RU" dirty="0"/>
              <a:t>		б) внимания</a:t>
            </a:r>
          </a:p>
          <a:p>
            <a:pPr marL="0" indent="0">
              <a:buNone/>
            </a:pPr>
            <a:r>
              <a:rPr lang="ru-RU" dirty="0"/>
              <a:t>		в) характера</a:t>
            </a:r>
          </a:p>
          <a:p>
            <a:pPr marL="0" indent="0">
              <a:buNone/>
            </a:pPr>
            <a:r>
              <a:rPr lang="ru-RU" dirty="0"/>
              <a:t>		г) мышления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D06771-8E29-4941-87F6-82F92B80D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1414D-9B8E-423B-AA38-01794504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F91F3-04A1-40DB-B440-90BCDE5A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5. Память не бывает</a:t>
            </a:r>
          </a:p>
          <a:p>
            <a:pPr marL="0" indent="0">
              <a:buNone/>
            </a:pPr>
            <a:r>
              <a:rPr lang="ru-RU" dirty="0"/>
              <a:t>			а)</a:t>
            </a:r>
            <a:r>
              <a:rPr lang="en-US" dirty="0"/>
              <a:t> </a:t>
            </a:r>
            <a:r>
              <a:rPr lang="ru-RU" dirty="0"/>
              <a:t>зрительной</a:t>
            </a:r>
          </a:p>
          <a:p>
            <a:pPr marL="0" indent="0">
              <a:buNone/>
            </a:pPr>
            <a:r>
              <a:rPr lang="ru-RU" dirty="0"/>
              <a:t>			б) слуховой</a:t>
            </a:r>
          </a:p>
          <a:p>
            <a:pPr marL="0" indent="0">
              <a:buNone/>
            </a:pPr>
            <a:r>
              <a:rPr lang="ru-RU" dirty="0"/>
              <a:t>			в) эмоциональной</a:t>
            </a:r>
          </a:p>
          <a:p>
            <a:pPr marL="0" indent="0">
              <a:buNone/>
            </a:pPr>
            <a:r>
              <a:rPr lang="ru-RU" dirty="0"/>
              <a:t>			г) произвольной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D978AB-8721-4870-9EFE-7F37D93C8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595" y="0"/>
            <a:ext cx="1560409" cy="15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8360C-773B-403C-A82A-A2B1279B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887B1-4DAC-4905-B9BF-354AB84B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В</a:t>
            </a:r>
          </a:p>
          <a:p>
            <a:pPr marL="514350" indent="-514350">
              <a:buAutoNum type="arabicPeriod"/>
            </a:pPr>
            <a:r>
              <a:rPr lang="ru-RU" dirty="0"/>
              <a:t>Б</a:t>
            </a:r>
          </a:p>
          <a:p>
            <a:pPr marL="514350" indent="-514350">
              <a:buAutoNum type="arabicPeriod"/>
            </a:pPr>
            <a:r>
              <a:rPr lang="ru-RU" dirty="0"/>
              <a:t>Б</a:t>
            </a:r>
          </a:p>
          <a:p>
            <a:pPr marL="514350" indent="-514350">
              <a:buAutoNum type="arabicPeriod"/>
            </a:pPr>
            <a:r>
              <a:rPr lang="ru-RU" dirty="0"/>
              <a:t>Б</a:t>
            </a:r>
          </a:p>
          <a:p>
            <a:pPr marL="514350" indent="-514350">
              <a:buAutoNum type="arabicPeriod"/>
            </a:pPr>
            <a:r>
              <a:rPr lang="ru-RU" dirty="0"/>
              <a:t>Г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1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9B2B7-CACF-43BF-A76D-CCE24E14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02" y="4737377"/>
            <a:ext cx="3629485" cy="2750937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Linux Libertine"/>
              </a:rPr>
              <a:t>Луций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Linux Libertine"/>
              </a:rPr>
              <a:t>Анней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Linux Libertine"/>
              </a:rPr>
              <a:t> Сенека</a:t>
            </a:r>
            <a:b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(4 в. до н. э.)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римский </a:t>
            </a:r>
            <a:r>
              <a:rPr lang="ru-RU" sz="1600" b="0" i="0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Стоицизм"/>
              </a:rPr>
              <a:t>философ-стоик</a:t>
            </a:r>
            <a:r>
              <a:rPr lang="ru-RU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поэт и государственный деятель.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EAC7E-8BE5-495E-BDDC-4199E6D5A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92" y="974764"/>
            <a:ext cx="7574134" cy="58832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Свои способности человек может узнать,</a:t>
            </a:r>
          </a:p>
          <a:p>
            <a:pPr marL="0" indent="0">
              <a:buNone/>
            </a:pPr>
            <a:r>
              <a:rPr lang="ru-RU" dirty="0"/>
              <a:t>Только попытавшись применить их на деле.</a:t>
            </a:r>
          </a:p>
          <a:p>
            <a:pPr marL="0" indent="0">
              <a:buNone/>
            </a:pPr>
            <a:r>
              <a:rPr lang="ru-RU" dirty="0"/>
              <a:t>		</a:t>
            </a:r>
            <a:r>
              <a:rPr lang="ru-RU" i="1" dirty="0"/>
              <a:t>				Сенека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A0A0B6-674F-4C84-AAB5-E10AC7A34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556" y="248574"/>
            <a:ext cx="3191098" cy="46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4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F9C25-277A-41B6-97A2-14C4C291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79396-23AC-4EDB-B19C-2CCB01BEC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FBC260-5643-4CAD-8DE0-F6E8E1420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r="2439" b="3666"/>
          <a:stretch/>
        </p:blipFill>
        <p:spPr>
          <a:xfrm>
            <a:off x="979054" y="216097"/>
            <a:ext cx="9966038" cy="66419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DB8107-4A09-49C5-ABE0-BCDA566E1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9" y="0"/>
            <a:ext cx="1166269" cy="1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3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B6EEA-4750-4215-9CD6-42632BDA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8" y="249715"/>
            <a:ext cx="11709646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Задатки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генетически обусловленные качества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BC81D-8E1D-4765-A1FA-623429B6A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26554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- это наши возможности,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	которые в благоприятных условиях </a:t>
            </a:r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			могут вырасти в способности,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 могут погибнуть , как семена, упавшие на каменную почву.</a:t>
            </a:r>
          </a:p>
        </p:txBody>
      </p:sp>
    </p:spTree>
    <p:extLst>
      <p:ext uri="{BB962C8B-B14F-4D97-AF65-F5344CB8AC3E}">
        <p14:creationId xmlns:p14="http://schemas.microsoft.com/office/powerpoint/2010/main" val="50282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D4681-C4B7-4C4C-BC02-10C37012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3777"/>
            <a:ext cx="12384350" cy="43652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Способности  –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индивидуальные особенности человека 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общие                специальные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</a:t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память</a:t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внимание                                                                           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2583EA7-DC37-456D-B6D2-83968AB02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99" y="5513560"/>
            <a:ext cx="11566151" cy="189670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Общими  способностями в той или иной мере обладает каждый человек, </a:t>
            </a:r>
          </a:p>
          <a:p>
            <a:pPr marL="0" indent="0" algn="ctr">
              <a:buNone/>
            </a:pPr>
            <a:r>
              <a:rPr lang="ru-RU" dirty="0"/>
              <a:t>они необходимы в любой деятельности.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7D324FF-3311-4B91-8427-1523BBB86642}"/>
              </a:ext>
            </a:extLst>
          </p:cNvPr>
          <p:cNvCxnSpPr/>
          <p:nvPr/>
        </p:nvCxnSpPr>
        <p:spPr>
          <a:xfrm flipH="1">
            <a:off x="3187083" y="1642369"/>
            <a:ext cx="1065321" cy="932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784CADB-ECB1-4F25-BA61-6AA41A29DBA5}"/>
              </a:ext>
            </a:extLst>
          </p:cNvPr>
          <p:cNvCxnSpPr>
            <a:cxnSpLocks/>
          </p:cNvCxnSpPr>
          <p:nvPr/>
        </p:nvCxnSpPr>
        <p:spPr>
          <a:xfrm>
            <a:off x="5638060" y="1642369"/>
            <a:ext cx="1091214" cy="814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C53295D-0FEA-4483-AA2D-956F037F8583}"/>
              </a:ext>
            </a:extLst>
          </p:cNvPr>
          <p:cNvSpPr txBox="1">
            <a:spLocks/>
          </p:cNvSpPr>
          <p:nvPr/>
        </p:nvSpPr>
        <p:spPr>
          <a:xfrm>
            <a:off x="5534488" y="3330959"/>
            <a:ext cx="6565776" cy="13080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это качества, обеспечивающие успех в узком круге видов деятельности. К специальным относятся творческие, научные (академические), художественные, музыкальные, литературные, артистические, технические, организаторские и другие способности.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Наличие этих способностей может определить только специалист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0148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CF062-CD01-4501-8052-9B8B4F94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60" y="568171"/>
            <a:ext cx="12056198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Внимание –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это направленность нашего сознания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				на определённый объект.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6FC8C-F337-4335-B2BD-77EF2409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45" y="2379216"/>
            <a:ext cx="3681436" cy="37996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свойства:</a:t>
            </a:r>
          </a:p>
          <a:p>
            <a:pPr>
              <a:lnSpc>
                <a:spcPct val="100000"/>
              </a:lnSpc>
            </a:pP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 устойчивость</a:t>
            </a:r>
          </a:p>
          <a:p>
            <a:pPr>
              <a:lnSpc>
                <a:spcPct val="100000"/>
              </a:lnSpc>
            </a:pP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объём</a:t>
            </a:r>
          </a:p>
          <a:p>
            <a:pPr>
              <a:lnSpc>
                <a:spcPct val="100000"/>
              </a:lnSpc>
            </a:pP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переключаемость</a:t>
            </a:r>
          </a:p>
          <a:p>
            <a:pPr>
              <a:lnSpc>
                <a:spcPct val="100000"/>
              </a:lnSpc>
            </a:pP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распределение</a:t>
            </a:r>
          </a:p>
          <a:p>
            <a:pPr>
              <a:lnSpc>
                <a:spcPct val="100000"/>
              </a:lnSpc>
            </a:pP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концентрация</a:t>
            </a:r>
          </a:p>
          <a:p>
            <a:pPr>
              <a:lnSpc>
                <a:spcPct val="100000"/>
              </a:lnSpc>
            </a:pPr>
            <a:endParaRPr lang="ru-RU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2BC8B0E-B926-4472-90F0-5453D4D01887}"/>
              </a:ext>
            </a:extLst>
          </p:cNvPr>
          <p:cNvSpPr txBox="1">
            <a:spLocks/>
          </p:cNvSpPr>
          <p:nvPr/>
        </p:nvSpPr>
        <p:spPr>
          <a:xfrm>
            <a:off x="5344357" y="2379216"/>
            <a:ext cx="6676008" cy="3799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200" i="1" dirty="0"/>
              <a:t>Многие профессии предъявляют особые  требования к вниманию.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200" i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dirty="0"/>
              <a:t>Водитель, должен распределять внимание , чтобы замечать всё: сигналы светофора, ситуацию на дороге, работу автомобиля.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dirty="0"/>
              <a:t>Учитель должен контролировать ситуацию в классе, следить за логикой изложения учебного материала и время.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dirty="0"/>
              <a:t>Бухгалтер и учёный должны концентрироваться на своей работе так, чтобы не замечать внешние помехи.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>
              <a:lnSpc>
                <a:spcPct val="100000"/>
              </a:lnSpc>
            </a:pPr>
            <a:endParaRPr lang="ru-RU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8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CF062-CD01-4501-8052-9B8B4F94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" y="0"/>
            <a:ext cx="12056198" cy="33380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«Двойной счёт»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Записывайте числа от 1 до 20,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	одновременно ведя в слух обратный отсчёт.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	 </a:t>
            </a:r>
            <a:r>
              <a:rPr lang="ru-RU" sz="2400" b="1" dirty="0"/>
              <a:t>(пишите 1, а в слух говорите 20,  пишите 2 –  говорите 19   и т.д.)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6FC8C-F337-4335-B2BD-77EF2409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2758" y="4030462"/>
            <a:ext cx="12517515" cy="25212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200" i="1" dirty="0"/>
              <a:t>Когда вы делали больше ошибок – в начале или в конце задания?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200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200" dirty="0"/>
              <a:t>Внимание, как любая функция, развивается, если ею заниматься, и угасает, если ею не пользоваться.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200" dirty="0">
                <a:solidFill>
                  <a:srgbClr val="C00000"/>
                </a:solidFill>
              </a:rPr>
              <a:t>Это упражнение тренирует вашу способность распределять внимание.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4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CD1348-23C2-4ADF-BA1B-8B72E7DA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3907575"/>
            <a:ext cx="10515600" cy="1525063"/>
          </a:xfrm>
        </p:spPr>
        <p:txBody>
          <a:bodyPr/>
          <a:lstStyle/>
          <a:p>
            <a:r>
              <a:rPr lang="ru-RU" dirty="0"/>
              <a:t>Проверяем произвольное внимание: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0ED277C-C2D1-4E91-B796-CF6A74FE76C1}"/>
              </a:ext>
            </a:extLst>
          </p:cNvPr>
          <p:cNvSpPr txBox="1">
            <a:spLocks/>
          </p:cNvSpPr>
          <p:nvPr/>
        </p:nvSpPr>
        <p:spPr>
          <a:xfrm>
            <a:off x="235390" y="174216"/>
            <a:ext cx="12056198" cy="3037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Внимание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непроизвольное                         произвольное </a:t>
            </a:r>
          </a:p>
          <a:p>
            <a:pPr algn="ctr"/>
            <a:r>
              <a:rPr lang="ru-RU" sz="2400" b="1" dirty="0"/>
              <a:t>включается само,                                                                    требует волевых усилий</a:t>
            </a:r>
          </a:p>
          <a:p>
            <a:pPr algn="ctr"/>
            <a:r>
              <a:rPr lang="ru-RU" sz="2000" b="1" dirty="0"/>
              <a:t>когда видим что-то интересное, необычное.            (причины нарушения: усталость, проблемы  со здоровьем)                                                           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157E6B8-8A63-4E11-9AE6-91C8DD7EC00F}"/>
              </a:ext>
            </a:extLst>
          </p:cNvPr>
          <p:cNvCxnSpPr>
            <a:cxnSpLocks/>
          </p:cNvCxnSpPr>
          <p:nvPr/>
        </p:nvCxnSpPr>
        <p:spPr>
          <a:xfrm flipH="1">
            <a:off x="4463358" y="870012"/>
            <a:ext cx="914400" cy="822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E31262C-164E-44D9-909F-79D1FD6225A5}"/>
              </a:ext>
            </a:extLst>
          </p:cNvPr>
          <p:cNvCxnSpPr>
            <a:cxnSpLocks/>
          </p:cNvCxnSpPr>
          <p:nvPr/>
        </p:nvCxnSpPr>
        <p:spPr>
          <a:xfrm>
            <a:off x="7188451" y="870012"/>
            <a:ext cx="1041149" cy="822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C179993-8E9C-4157-A342-196E04F3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90" y="4364253"/>
            <a:ext cx="7197505" cy="33945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«Муха»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слушайте команды ведущего «влево –направо»,  «вверх – вниз»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и мысленно следите  за передвижением мухи.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какой клетке окажется муза после всех перемещений?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7FE2F1-C33E-41E3-ADDF-7C5DDED2D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14" y="3203814"/>
            <a:ext cx="3709134" cy="36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7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B3973E-F98E-4ACC-871C-0C65166A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216" y="2141537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4B23E17-8A8C-4EA1-B06E-A3AA88F6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02909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Внимание  и внимательность  -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разные понятия.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F74EEA-DFC5-47BB-B86B-94E051A33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56" y="2185507"/>
            <a:ext cx="7135912" cy="29024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6F8BF-EC31-426D-B692-0A25E9AA8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967" y="1809545"/>
            <a:ext cx="43561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2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CF062-CD01-4501-8052-9B8B4F94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60" y="568171"/>
            <a:ext cx="12056198" cy="181104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Память  –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это способность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запоминать то, что мы видим, слышим, говорим и делаем,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 сохранять всё это, чтобы в нужный момент воспроизвести.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6FC8C-F337-4335-B2BD-77EF2409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31" y="2379216"/>
            <a:ext cx="4013424" cy="37996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основные функции:</a:t>
            </a:r>
          </a:p>
          <a:p>
            <a:pPr>
              <a:lnSpc>
                <a:spcPct val="100000"/>
              </a:lnSpc>
            </a:pP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 запоминание</a:t>
            </a:r>
          </a:p>
          <a:p>
            <a:pPr>
              <a:lnSpc>
                <a:spcPct val="100000"/>
              </a:lnSpc>
            </a:pP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сохранение</a:t>
            </a:r>
          </a:p>
          <a:p>
            <a:pPr>
              <a:lnSpc>
                <a:spcPct val="100000"/>
              </a:lnSpc>
            </a:pP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узнавание</a:t>
            </a:r>
          </a:p>
          <a:p>
            <a:pPr>
              <a:lnSpc>
                <a:spcPct val="100000"/>
              </a:lnSpc>
            </a:pP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воспроизведение</a:t>
            </a:r>
          </a:p>
          <a:p>
            <a:pPr>
              <a:lnSpc>
                <a:spcPct val="100000"/>
              </a:lnSpc>
            </a:pPr>
            <a:r>
              <a:rPr lang="ru-RU" sz="3200" i="1" dirty="0">
                <a:solidFill>
                  <a:schemeClr val="accent5">
                    <a:lumMod val="75000"/>
                  </a:schemeClr>
                </a:solidFill>
              </a:rPr>
              <a:t>забывание</a:t>
            </a:r>
          </a:p>
          <a:p>
            <a:pPr>
              <a:lnSpc>
                <a:spcPct val="100000"/>
              </a:lnSpc>
            </a:pPr>
            <a:endParaRPr lang="ru-RU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C23735E-D420-4257-9EEF-F29C5FF9F35D}"/>
              </a:ext>
            </a:extLst>
          </p:cNvPr>
          <p:cNvSpPr txBox="1">
            <a:spLocks/>
          </p:cNvSpPr>
          <p:nvPr/>
        </p:nvSpPr>
        <p:spPr>
          <a:xfrm>
            <a:off x="6216713" y="2696660"/>
            <a:ext cx="5975287" cy="3799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Продуктивность памяти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зависит от объёма и скорости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запоминания информации,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длительности её сохранения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и точности воспроизведения.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2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86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785</Words>
  <Application>Microsoft Office PowerPoint</Application>
  <PresentationFormat>Широкоэкранный</PresentationFormat>
  <Paragraphs>112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Linux Libertine</vt:lpstr>
      <vt:lpstr>Times New Roman</vt:lpstr>
      <vt:lpstr>Тема Office</vt:lpstr>
      <vt:lpstr>ЛИЧНОСТЬ И ПРОФЕССИЯ    </vt:lpstr>
      <vt:lpstr>Луций Анней Сенека   (4 в. до н. э.) римский философ-стоик, поэт и государственный деятель.   </vt:lpstr>
      <vt:lpstr>Задатки – генетически обусловленные качества</vt:lpstr>
      <vt:lpstr>    Способности  –  это индивидуальные особенности человека .     общие                специальные   мышление   память   внимание                                                                            </vt:lpstr>
      <vt:lpstr>Внимание – это направленность нашего сознания      на определённый объект.</vt:lpstr>
      <vt:lpstr>«Двойной счёт»   Записывайте числа от 1 до 20,   одновременно ведя в слух обратный отсчёт.    (пишите 1, а в слух говорите 20,  пишите 2 –  говорите 19   и т.д.)</vt:lpstr>
      <vt:lpstr>«Муха» слушайте команды ведущего «влево –направо»,  «вверх – вниз»  и мысленно следите  за передвижением мухи.   В какой клетке окажется муза после всех перемещений?   </vt:lpstr>
      <vt:lpstr>Внимание  и внимательность  - разные понятия.</vt:lpstr>
      <vt:lpstr>Память  – это способность  запоминать то, что мы видим, слышим, говорим и делаем, и сохранять всё это, чтобы в нужный момент воспроизвести.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И ПРОФЕССИЯ    </dc:title>
  <dc:creator>valeriy stepanov</dc:creator>
  <cp:lastModifiedBy>valeriy stepanov</cp:lastModifiedBy>
  <cp:revision>7</cp:revision>
  <dcterms:created xsi:type="dcterms:W3CDTF">2021-09-01T13:58:45Z</dcterms:created>
  <dcterms:modified xsi:type="dcterms:W3CDTF">2021-10-12T11:18:16Z</dcterms:modified>
</cp:coreProperties>
</file>