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92" r:id="rId4"/>
    <p:sldId id="285" r:id="rId5"/>
    <p:sldId id="303" r:id="rId6"/>
    <p:sldId id="286" r:id="rId7"/>
    <p:sldId id="272" r:id="rId8"/>
    <p:sldId id="288" r:id="rId9"/>
    <p:sldId id="295" r:id="rId10"/>
    <p:sldId id="293" r:id="rId11"/>
    <p:sldId id="294" r:id="rId12"/>
    <p:sldId id="298" r:id="rId13"/>
    <p:sldId id="296" r:id="rId14"/>
    <p:sldId id="297" r:id="rId15"/>
    <p:sldId id="299" r:id="rId16"/>
    <p:sldId id="289" r:id="rId17"/>
    <p:sldId id="290" r:id="rId18"/>
    <p:sldId id="266" r:id="rId19"/>
    <p:sldId id="267" r:id="rId20"/>
    <p:sldId id="268" r:id="rId21"/>
    <p:sldId id="269" r:id="rId22"/>
    <p:sldId id="270" r:id="rId23"/>
    <p:sldId id="271" r:id="rId24"/>
    <p:sldId id="304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138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CA63DB-605B-42F6-A51D-AA0EB54918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A26858E-D2BB-4F72-AD71-B91FA004AC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7C37EFF-2A2F-4642-A39E-978999076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202CF-DCA9-4984-8289-817F140FA209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3DDA702-6D5A-4654-8443-A17720D624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2EA38D-77EF-438B-836C-CA44DEE9B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CA567-4269-45E1-B6C5-4CB22B034A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59258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AF38E8-3FDD-438E-836F-82CAB84738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9C18985-DD39-45AA-8F6D-F60CDE3B9F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B015D5D-3C58-4D82-B541-C7F7E465CE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202CF-DCA9-4984-8289-817F140FA209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372951A-B381-4D57-895A-04C052D48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52850ED-D975-45E4-A2A4-26E8EFA2F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CA567-4269-45E1-B6C5-4CB22B034A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44753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E374AA1-142B-4CB3-B200-2782F86AD5B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8397296-412A-4125-8607-95EF08C7E3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4546C17-5A29-4A3C-856B-41437A265C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202CF-DCA9-4984-8289-817F140FA209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A7241FB-1522-411D-A943-3E1300B0C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B7B3FCD-C720-4E84-83BE-2836A27E7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CA567-4269-45E1-B6C5-4CB22B034A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4441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9B863C-FF55-461F-AD78-296C750916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5B7E06A-7CDC-42FF-8D4F-7DF8BCB0E6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1A88678-0FB7-4767-8FEA-5E44E7E76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202CF-DCA9-4984-8289-817F140FA209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FCB87FF-2B9E-448E-9D0F-EF621AC0AB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05AB1D6-F682-442F-AA73-F75F7A379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CA567-4269-45E1-B6C5-4CB22B034A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64101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818C50-2BE1-4020-8370-BB8023E671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2918114-E17C-42F9-93AB-B8E210B21C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723326A-A724-4801-A2FE-2D4F7D4185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202CF-DCA9-4984-8289-817F140FA209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0989526-5A81-4A27-B726-642F070DD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0F306D-167D-474C-9750-4F064560C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CA567-4269-45E1-B6C5-4CB22B034A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2087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C40129-37A6-4FFF-9A19-1640C62476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D95D502-7360-40EE-B936-7005494700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83E1CC1-0A45-40AE-B957-FFD3D0B932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01C87DA-0425-452B-96D9-6E84FF57E0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202CF-DCA9-4984-8289-817F140FA209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B5A033C-5460-4962-AD60-4717F76035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236FB4F-026C-48DE-8F55-E214CDE63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CA567-4269-45E1-B6C5-4CB22B034A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7212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9C1FB6-1832-4155-A0F6-996B932549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A3EE635-4D27-42C2-B8E9-46A3467B79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FE86F86-5308-41C5-837E-4D566B6F77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D313D83-C1BE-4648-B808-350BE940DF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BB5B01B-10BB-4A20-9513-2EDE27E96B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8EDA70D-4839-4334-9DEE-BE7CE9A705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202CF-DCA9-4984-8289-817F140FA209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412673F-9463-407F-BAD0-F5C199F47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4A38228-37E8-40E0-9F0E-447831E1B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CA567-4269-45E1-B6C5-4CB22B034A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0230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C60DEE-6D34-4804-AAF6-B80BDCBF98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BD19A9C-73CB-4F74-B663-3C83F31855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202CF-DCA9-4984-8289-817F140FA209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2FC10B6-4695-4244-9987-52F8571FA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E1AD99E-14A5-4822-A64C-34F758BAB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CA567-4269-45E1-B6C5-4CB22B034A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92128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7038F72-E190-4E5E-B880-32F1ADB8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202CF-DCA9-4984-8289-817F140FA209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0D39322-9968-43C2-80C4-ECAFA83EE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C03B2C9-E408-4F79-9CCC-612CCB708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CA567-4269-45E1-B6C5-4CB22B034A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67253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3D4C02-E450-4FEB-87C3-F42C3B4020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9F9BEE7-F40D-4991-81A2-A3920DC51D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2A2361F-DF89-432D-8AD9-66AA879A26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55EFA47-304F-4AA0-949A-5C298ABC67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202CF-DCA9-4984-8289-817F140FA209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4F9DCA9-3EA3-4413-BE77-FEC93B4974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D4D5655-C945-4BA0-AD9B-C17E314023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CA567-4269-45E1-B6C5-4CB22B034A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3049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FA99DD-AD4D-41BB-8291-CA34C68914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C7E6720-B48B-4806-ACC8-A6C05CF024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44C7338-0D2F-4114-9040-45730CAB3A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521A2B2-508E-4BA7-9795-D4590E206B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202CF-DCA9-4984-8289-817F140FA209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6D210FF-5A34-4A45-A5F9-CC5FA48713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B99448C-8C2D-47DD-B522-E65A98B2AA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CA567-4269-45E1-B6C5-4CB22B034A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76054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A72652-BCE9-4F00-8C50-ED143B93E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D58CD77-5E66-4399-BAA3-C5E95C719D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B45542E-0ED9-4520-9D69-AD31C7D123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A202CF-DCA9-4984-8289-817F140FA209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151BC28-5833-4C60-AD1D-3B8EFE3553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CE53F2-2D24-4442-A607-42794855B7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DCA567-4269-45E1-B6C5-4CB22B034A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1369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2BC78F-C983-4B68-ADD9-BE4997D9A2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85538" y="16237"/>
            <a:ext cx="6889071" cy="199899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ЛИЧНОСТЬ И ПРОФЕССИЯ</a:t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3B0FE35-C728-4082-9551-F3B44AA610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44863" y="3133817"/>
            <a:ext cx="7367098" cy="1502545"/>
          </a:xfrm>
        </p:spPr>
        <p:txBody>
          <a:bodyPr/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ТЕМА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  <a:p>
            <a:b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ПРОФЕССИОНАЛЬНЫЕ ИНТЕРЕСЫ И СКЛОННОСТИ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4AC574A-AF5D-4AB1-904F-5B71099DF2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552" y="0"/>
            <a:ext cx="5118495" cy="6690843"/>
          </a:xfrm>
          <a:prstGeom prst="rect">
            <a:avLst/>
          </a:prstGeom>
        </p:spPr>
      </p:pic>
      <p:sp>
        <p:nvSpPr>
          <p:cNvPr id="5" name="Подзаголовок 2">
            <a:extLst>
              <a:ext uri="{FF2B5EF4-FFF2-40B4-BE49-F238E27FC236}">
                <a16:creationId xmlns:a16="http://schemas.microsoft.com/office/drawing/2014/main" id="{ECD1A54E-BE5C-44D4-9799-E0A99AAA1806}"/>
              </a:ext>
            </a:extLst>
          </p:cNvPr>
          <p:cNvSpPr txBox="1">
            <a:spLocks/>
          </p:cNvSpPr>
          <p:nvPr/>
        </p:nvSpPr>
        <p:spPr>
          <a:xfrm>
            <a:off x="5403384" y="6604002"/>
            <a:ext cx="6788616" cy="2377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«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Ашапская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СОШ»    Учитель технологии   Степанова Елена Владимировна    2021г.</a:t>
            </a:r>
          </a:p>
        </p:txBody>
      </p:sp>
    </p:spTree>
    <p:extLst>
      <p:ext uri="{BB962C8B-B14F-4D97-AF65-F5344CB8AC3E}">
        <p14:creationId xmlns:p14="http://schemas.microsoft.com/office/powerpoint/2010/main" val="25276723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3A5D70-2F06-4DF0-A23C-DCEAC1B89C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DA58E47-2E8C-4D21-8955-3CE431B421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77BF874-5AE4-4384-8C70-F7E7D20F1A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776" y="276982"/>
            <a:ext cx="9855820" cy="6304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3079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A269EB-A2D3-482B-8615-90151B24A9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D11F00E-3845-4B60-BF53-1155ACB0A0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16BB328-8C00-49CB-B2F8-377122ACAE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948" y="234729"/>
            <a:ext cx="11028852" cy="6463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0580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9C4D3F-E717-49F8-873E-E987459B8B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53D623E-84A2-4A27-99ED-20FC5837D1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B7A38E4-A38B-477A-8738-381B000F00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995"/>
          <a:stretch/>
        </p:blipFill>
        <p:spPr>
          <a:xfrm>
            <a:off x="198416" y="268266"/>
            <a:ext cx="11008620" cy="6224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7054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FFB008-417C-40C2-AD29-7F4E347E73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CB1CEF0-3A42-4049-ADD0-2FBD28BD6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0107BE3-76C0-41BE-8671-9F132B4577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618" y="1492455"/>
            <a:ext cx="11108860" cy="2824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3292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7C1132-2723-4D2A-B2D9-CEFE70B54F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4EC5A84-0561-49CB-B08B-EA0938F62A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904299D-482C-4FEF-88B3-DC5963233F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848" y="178997"/>
            <a:ext cx="9976339" cy="412667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29DD2B3-5F4B-42EF-972E-470450A779D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" r="-870" b="73131"/>
          <a:stretch/>
        </p:blipFill>
        <p:spPr>
          <a:xfrm>
            <a:off x="838200" y="4110058"/>
            <a:ext cx="9855549" cy="1252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2103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61EE8A-4AF3-45BB-BE31-75A705F77B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A2FBC45-B9B6-47F1-904D-0E5A0EB3F1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C0036A7-5174-4CC4-AB87-58A7FA535E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" t="25602" r="-1188"/>
          <a:stretch/>
        </p:blipFill>
        <p:spPr>
          <a:xfrm>
            <a:off x="424303" y="365125"/>
            <a:ext cx="11595501" cy="406597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3D1A008-294B-4353-8709-E881051D2F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1664" y="4608528"/>
            <a:ext cx="8144058" cy="1971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061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B4E935-1FF5-4A4A-88C4-D115966504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0776752" cy="1325563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КАК УПРАВЛЯТЬ СВОИМИ ИНТЕРЕСАМИ И СКЛОННОСТЯМИ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2A6748B-A909-4330-9CAD-A2B9A09DD8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62A5301-8AD0-4AD2-9247-9E40026F009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702" r="1066" b="36160"/>
          <a:stretch/>
        </p:blipFill>
        <p:spPr>
          <a:xfrm>
            <a:off x="6640496" y="952743"/>
            <a:ext cx="4465470" cy="590525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66E34F7-3EAA-4204-B8C8-CEF85C877BA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5313" b="35656"/>
          <a:stretch/>
        </p:blipFill>
        <p:spPr>
          <a:xfrm>
            <a:off x="468297" y="1066418"/>
            <a:ext cx="5266677" cy="5677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0420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E19EF7-E4C7-4076-9DA0-E06A71DA02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72FB746-B674-42D6-83D8-2442DB93C3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BB16DAD-C29F-4548-8ED1-307AA7EE42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770" y="365125"/>
            <a:ext cx="10025726" cy="6222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0000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89B68A-4173-4CF6-B49B-0C0C93EBC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Проверь себя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D89A386-7076-424B-B339-9E9A111780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1.  К экстремальным  видам деятельности относится профессия </a:t>
            </a:r>
          </a:p>
          <a:p>
            <a:pPr marL="0" indent="0">
              <a:buNone/>
            </a:pPr>
            <a:r>
              <a:rPr lang="ru-RU" dirty="0"/>
              <a:t> 	а)</a:t>
            </a:r>
            <a:r>
              <a:rPr lang="en-US" dirty="0"/>
              <a:t> </a:t>
            </a:r>
            <a:r>
              <a:rPr lang="ru-RU" dirty="0"/>
              <a:t>бухгалтер</a:t>
            </a:r>
          </a:p>
          <a:p>
            <a:pPr marL="0" indent="0">
              <a:buNone/>
            </a:pPr>
            <a:r>
              <a:rPr lang="ru-RU" dirty="0"/>
              <a:t>	б) пожарный</a:t>
            </a:r>
          </a:p>
          <a:p>
            <a:pPr marL="0" indent="0">
              <a:buNone/>
            </a:pPr>
            <a:r>
              <a:rPr lang="ru-RU" dirty="0"/>
              <a:t>	в) учитель</a:t>
            </a:r>
          </a:p>
          <a:p>
            <a:pPr marL="0" indent="0">
              <a:buNone/>
            </a:pPr>
            <a:r>
              <a:rPr lang="ru-RU" dirty="0"/>
              <a:t>	г) агроном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3ED019C-6DD7-4270-B583-BD218A6C0E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595" y="0"/>
            <a:ext cx="1560409" cy="1508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5074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470C04-4F9C-4468-898F-A5DA7DE819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CA804C5-6FF2-4603-9A52-A01DF165A0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5926" y="1825625"/>
            <a:ext cx="11514338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2. Профессиональная склонность к работе с людьми необходима для профессий, связанных</a:t>
            </a:r>
          </a:p>
          <a:p>
            <a:pPr marL="0" indent="0">
              <a:buNone/>
            </a:pPr>
            <a:r>
              <a:rPr lang="ru-RU" dirty="0"/>
              <a:t>	а)</a:t>
            </a:r>
            <a:r>
              <a:rPr lang="en-US" dirty="0"/>
              <a:t> </a:t>
            </a:r>
            <a:r>
              <a:rPr lang="ru-RU" dirty="0"/>
              <a:t>с обслуживанием</a:t>
            </a:r>
          </a:p>
          <a:p>
            <a:pPr marL="0" indent="0">
              <a:buNone/>
            </a:pPr>
            <a:r>
              <a:rPr lang="ru-RU" dirty="0"/>
              <a:t>	б) с управлением техникой</a:t>
            </a:r>
          </a:p>
          <a:p>
            <a:pPr marL="0" indent="0">
              <a:buNone/>
            </a:pPr>
            <a:r>
              <a:rPr lang="ru-RU" dirty="0"/>
              <a:t>	в) с сельским хозяйством</a:t>
            </a:r>
          </a:p>
          <a:p>
            <a:pPr marL="0" indent="0">
              <a:buNone/>
            </a:pPr>
            <a:r>
              <a:rPr lang="ru-RU" dirty="0"/>
              <a:t>	г) с обработкой информации</a:t>
            </a:r>
          </a:p>
          <a:p>
            <a:pPr marL="0" indent="0">
              <a:buNone/>
            </a:pPr>
            <a:r>
              <a:rPr lang="ru-RU" dirty="0"/>
              <a:t>	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41698D0-489D-403A-B21C-FDFCD48852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595" y="0"/>
            <a:ext cx="1560409" cy="1508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9005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C9B2B7-CACF-43BF-A76D-CCE24E14F5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2102" y="4737377"/>
            <a:ext cx="3629485" cy="2750937"/>
          </a:xfrm>
        </p:spPr>
        <p:txBody>
          <a:bodyPr>
            <a:normAutofit/>
          </a:bodyPr>
          <a:lstStyle/>
          <a:p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Эварист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 Галуа 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(1811-1832)</a:t>
            </a:r>
            <a:b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французский математик, основатель современной высшей алгебры.</a:t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28EAC7E-8BE5-495E-BDDC-4199E6D5A0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692" y="974764"/>
            <a:ext cx="7574134" cy="5883236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Интерес есть начало всех наших мыслей </a:t>
            </a:r>
          </a:p>
          <a:p>
            <a:pPr marL="0" indent="0">
              <a:buNone/>
            </a:pPr>
            <a:r>
              <a:rPr lang="ru-RU" dirty="0"/>
              <a:t>и всех наших поступков.</a:t>
            </a:r>
          </a:p>
          <a:p>
            <a:pPr marL="0" indent="0">
              <a:buNone/>
            </a:pPr>
            <a:r>
              <a:rPr lang="ru-RU" dirty="0"/>
              <a:t>		</a:t>
            </a:r>
            <a:r>
              <a:rPr lang="ru-RU" i="1" dirty="0"/>
              <a:t>		К. Гельвеций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0D2B27E-1144-4F19-81DC-8039FF6D93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1164" y="133165"/>
            <a:ext cx="3277057" cy="4829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7466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EC9835-E694-4B6E-BD32-0ABC2F8183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C9E5CAF-29E0-4D8E-9108-344BE8B761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3. Для развития профессиональных интересов требуется</a:t>
            </a:r>
          </a:p>
          <a:p>
            <a:pPr marL="0" indent="0">
              <a:buNone/>
            </a:pPr>
            <a:r>
              <a:rPr lang="ru-RU" dirty="0"/>
              <a:t>	а)</a:t>
            </a:r>
            <a:r>
              <a:rPr lang="en-US" dirty="0"/>
              <a:t> </a:t>
            </a:r>
            <a:r>
              <a:rPr lang="ru-RU" dirty="0"/>
              <a:t>постепенность</a:t>
            </a:r>
          </a:p>
          <a:p>
            <a:pPr marL="0" indent="0">
              <a:buNone/>
            </a:pPr>
            <a:r>
              <a:rPr lang="ru-RU" dirty="0"/>
              <a:t>	б) свободное время </a:t>
            </a:r>
          </a:p>
          <a:p>
            <a:pPr marL="0" indent="0">
              <a:buNone/>
            </a:pPr>
            <a:r>
              <a:rPr lang="ru-RU" dirty="0"/>
              <a:t>	в) сила воли</a:t>
            </a:r>
          </a:p>
          <a:p>
            <a:pPr marL="0" indent="0">
              <a:buNone/>
            </a:pPr>
            <a:r>
              <a:rPr lang="ru-RU" dirty="0"/>
              <a:t>	г) терпение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1473001-4DA0-4D9F-8369-0EC457F7AA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595" y="0"/>
            <a:ext cx="1560409" cy="1508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161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620B02-5450-4362-B25A-E1162C9236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EDBB380-C0E3-479F-A5EE-FB6AF9A706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4. К эстетическим видам деятельности относится профессия</a:t>
            </a:r>
          </a:p>
          <a:p>
            <a:pPr marL="0" indent="0">
              <a:buNone/>
            </a:pPr>
            <a:r>
              <a:rPr lang="ru-RU" dirty="0"/>
              <a:t>	а)</a:t>
            </a:r>
            <a:r>
              <a:rPr lang="en-US" dirty="0"/>
              <a:t> </a:t>
            </a:r>
            <a:r>
              <a:rPr lang="ru-RU" dirty="0"/>
              <a:t>кинолог</a:t>
            </a:r>
          </a:p>
          <a:p>
            <a:pPr marL="0" indent="0">
              <a:buNone/>
            </a:pPr>
            <a:r>
              <a:rPr lang="ru-RU" dirty="0"/>
              <a:t>	б) дизайнер</a:t>
            </a:r>
          </a:p>
          <a:p>
            <a:pPr marL="0" indent="0">
              <a:buNone/>
            </a:pPr>
            <a:r>
              <a:rPr lang="ru-RU" dirty="0"/>
              <a:t>	в) психолог</a:t>
            </a:r>
          </a:p>
          <a:p>
            <a:pPr marL="0" indent="0">
              <a:buNone/>
            </a:pPr>
            <a:r>
              <a:rPr lang="ru-RU" dirty="0"/>
              <a:t>	г) инженер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3E7551B-C91A-4012-B8F2-1FDF199D2D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595" y="0"/>
            <a:ext cx="1560409" cy="1508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7558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11414D-9B8E-423B-AA38-0179450451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BCF91F3-04A1-40DB-B440-90BCDE5A39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5. Устойчивость и широта интересов зависят</a:t>
            </a:r>
          </a:p>
          <a:p>
            <a:pPr marL="0" indent="0">
              <a:buNone/>
            </a:pPr>
            <a:r>
              <a:rPr lang="ru-RU" dirty="0"/>
              <a:t>	а)</a:t>
            </a:r>
            <a:r>
              <a:rPr lang="en-US" dirty="0"/>
              <a:t> </a:t>
            </a:r>
            <a:r>
              <a:rPr lang="ru-RU" dirty="0"/>
              <a:t>от интеллекта</a:t>
            </a:r>
          </a:p>
          <a:p>
            <a:pPr marL="0" indent="0">
              <a:buNone/>
            </a:pPr>
            <a:r>
              <a:rPr lang="ru-RU" dirty="0"/>
              <a:t>	б) от темперамента</a:t>
            </a:r>
          </a:p>
          <a:p>
            <a:pPr marL="0" indent="0">
              <a:buNone/>
            </a:pPr>
            <a:r>
              <a:rPr lang="ru-RU" dirty="0"/>
              <a:t>	в) от характера</a:t>
            </a:r>
          </a:p>
          <a:p>
            <a:pPr marL="0" indent="0">
              <a:buNone/>
            </a:pPr>
            <a:r>
              <a:rPr lang="ru-RU" dirty="0"/>
              <a:t>	г) от возраста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CE68833-6B7B-4739-87B4-13A1B41BED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595" y="0"/>
            <a:ext cx="1560409" cy="1508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9151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B8360C-773B-403C-A82A-A2B1279BCE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CD887B1-4DAC-4905-B9BF-354AB84B40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ru-RU" dirty="0"/>
              <a:t>Б</a:t>
            </a:r>
          </a:p>
          <a:p>
            <a:pPr marL="514350" indent="-514350">
              <a:buAutoNum type="arabicPeriod"/>
            </a:pPr>
            <a:r>
              <a:rPr lang="ru-RU" dirty="0"/>
              <a:t>А</a:t>
            </a:r>
          </a:p>
          <a:p>
            <a:pPr marL="514350" indent="-514350">
              <a:buAutoNum type="arabicPeriod"/>
            </a:pPr>
            <a:r>
              <a:rPr lang="ru-RU" dirty="0"/>
              <a:t>Г</a:t>
            </a:r>
          </a:p>
          <a:p>
            <a:pPr marL="514350" indent="-514350">
              <a:buAutoNum type="arabicPeriod"/>
            </a:pPr>
            <a:r>
              <a:rPr lang="ru-RU" dirty="0"/>
              <a:t>Б</a:t>
            </a:r>
          </a:p>
          <a:p>
            <a:pPr marL="514350" indent="-514350">
              <a:buAutoNum type="arabicPeriod"/>
            </a:pPr>
            <a:r>
              <a:rPr lang="ru-RU" dirty="0"/>
              <a:t>Б</a:t>
            </a:r>
          </a:p>
          <a:p>
            <a:pPr marL="514350" indent="-51435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12108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69E819-9D68-46FB-ACE5-3E97B20D26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6144" y="365125"/>
            <a:ext cx="10097655" cy="1325563"/>
          </a:xfrm>
        </p:spPr>
        <p:txBody>
          <a:bodyPr/>
          <a:lstStyle/>
          <a:p>
            <a:r>
              <a:rPr lang="ru-RU" dirty="0"/>
              <a:t>Домашнее задание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E480472-EE29-4D60-AE11-83CF9DA78B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 Запишите в карту самодиагностики результаты работы с опросником «Мои </a:t>
            </a:r>
            <a:r>
              <a:rPr lang="ru-RU"/>
              <a:t>профессиональные склонности»</a:t>
            </a:r>
            <a:endParaRPr lang="ru-RU" dirty="0"/>
          </a:p>
          <a:p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C72D163-CAA5-4E49-90CF-6597C30B6E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166269" cy="123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9126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FB6EEA-4750-4215-9CD6-42632BDA9F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44BC81D-8E1D-4765-A1FA-623429B6A5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637CD7B-F610-4F57-B01F-8780D696EE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3373" y="201190"/>
            <a:ext cx="10679124" cy="665681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164394C-6D54-44C0-99E0-067D47BBF7F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4925" t="943" r="5981" b="4316"/>
          <a:stretch/>
        </p:blipFill>
        <p:spPr>
          <a:xfrm>
            <a:off x="8282653" y="69136"/>
            <a:ext cx="2687889" cy="3512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8203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C2F733-45CC-45EC-8925-9E4C7D9E09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Интересы различаются: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7876AD2-C1CA-4D46-BE78-0D328C5F47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95" y="1825624"/>
            <a:ext cx="11712606" cy="4841505"/>
          </a:xfrm>
        </p:spPr>
        <p:txBody>
          <a:bodyPr/>
          <a:lstStyle/>
          <a:p>
            <a:r>
              <a:rPr lang="ru-RU" dirty="0"/>
              <a:t>По содержанию (литература, музыка, техника, спорт и т.п.)</a:t>
            </a:r>
          </a:p>
          <a:p>
            <a:r>
              <a:rPr lang="ru-RU" dirty="0"/>
              <a:t>По широте (разносторонние или узкие, направленные на один предмет)</a:t>
            </a:r>
          </a:p>
          <a:p>
            <a:r>
              <a:rPr lang="ru-RU" dirty="0"/>
              <a:t>По глубине (глубокие или поверхностные)</a:t>
            </a:r>
          </a:p>
          <a:p>
            <a:r>
              <a:rPr lang="ru-RU" dirty="0"/>
              <a:t>По длительности ( устойчивые и неустойчивые)</a:t>
            </a:r>
          </a:p>
          <a:p>
            <a:endParaRPr lang="ru-RU" dirty="0"/>
          </a:p>
          <a:p>
            <a:pPr marL="0" indent="0">
              <a:buNone/>
            </a:pPr>
            <a:r>
              <a:rPr lang="ru-RU" sz="2000" dirty="0"/>
              <a:t>Устойчивость и широта интересов связаны с особенностями темперамента у человека: </a:t>
            </a:r>
          </a:p>
          <a:p>
            <a:pPr marL="0" indent="0">
              <a:buNone/>
            </a:pPr>
            <a:r>
              <a:rPr lang="ru-RU" sz="2000" dirty="0"/>
              <a:t>у меланхоликов интересы более устойчивые и глубокие. </a:t>
            </a:r>
          </a:p>
          <a:p>
            <a:pPr marL="0" indent="0">
              <a:buNone/>
            </a:pPr>
            <a:r>
              <a:rPr lang="ru-RU" sz="2000" dirty="0"/>
              <a:t>Зато у  холериков и сангвиников интересы шире.</a:t>
            </a:r>
          </a:p>
          <a:p>
            <a:pPr marL="0" indent="0">
              <a:buNone/>
            </a:pPr>
            <a:r>
              <a:rPr lang="ru-RU" sz="2000" dirty="0"/>
              <a:t>Пример глубокого и устойчивого интереса – история Генриха Шлимана, открывшего легендарную Трою.</a:t>
            </a:r>
          </a:p>
        </p:txBody>
      </p:sp>
    </p:spTree>
    <p:extLst>
      <p:ext uri="{BB962C8B-B14F-4D97-AF65-F5344CB8AC3E}">
        <p14:creationId xmlns:p14="http://schemas.microsoft.com/office/powerpoint/2010/main" val="13714416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05CE0C-3F57-457A-915B-FFE819352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D4FDFB6-3B8D-4CCC-AAA6-DD1D58C53A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4836" y="655782"/>
            <a:ext cx="4638964" cy="552118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5400" dirty="0" err="1"/>
              <a:t>г</a:t>
            </a:r>
            <a:r>
              <a:rPr lang="ru-RU" sz="4000" dirty="0" err="1"/>
              <a:t>ерман</a:t>
            </a:r>
            <a:r>
              <a:rPr lang="ru-RU" sz="4000" dirty="0"/>
              <a:t> </a:t>
            </a:r>
            <a:r>
              <a:rPr lang="ru-RU" sz="5400" dirty="0" err="1"/>
              <a:t>ш</a:t>
            </a:r>
            <a:r>
              <a:rPr lang="ru-RU" sz="4000" dirty="0" err="1"/>
              <a:t>лиман</a:t>
            </a:r>
            <a:endParaRPr lang="ru-RU" sz="4000" dirty="0"/>
          </a:p>
          <a:p>
            <a:pPr marL="0" indent="0" algn="ctr">
              <a:buNone/>
            </a:pPr>
            <a:r>
              <a:rPr lang="ru-RU" sz="4000" dirty="0"/>
              <a:t>(1822-1890)</a:t>
            </a:r>
          </a:p>
          <a:p>
            <a:pPr marL="0" indent="0">
              <a:buNone/>
            </a:pPr>
            <a:r>
              <a:rPr lang="ru-RU" sz="3600" dirty="0"/>
              <a:t>Немецкий предприниматель и археолог-любитель, прославившийся своими находками в Малой Азии, на месте античной (Гомеровской) Трои.</a:t>
            </a:r>
          </a:p>
          <a:p>
            <a:pPr marL="0" indent="0">
              <a:buNone/>
            </a:pPr>
            <a:endParaRPr lang="ru-RU" sz="40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224A8D9-5E02-4083-9063-40BE02D3B9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43" t="9940" r="48523" b="3577"/>
          <a:stretch/>
        </p:blipFill>
        <p:spPr>
          <a:xfrm>
            <a:off x="480291" y="562480"/>
            <a:ext cx="5708074" cy="5707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7833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FEA288-F938-457C-8984-F1FB919250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5406562-70D3-4F27-96D0-B6DC07AEA6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6D52D89-2E0F-45C3-B96C-C3F72E88EF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313" y="365125"/>
            <a:ext cx="11577775" cy="6281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5462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2D4681-C4B7-4C4C-BC02-10C370125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776" y="3123508"/>
            <a:ext cx="12384350" cy="2993207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Склонность  –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предрасположенность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к определенным видам деятельности.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 мы никогда не узнаем про эту предрасположенность , если не проявим интереса.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6B9738D-9623-4407-A550-4DEE1C0903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1017130"/>
            <a:ext cx="12991609" cy="2593076"/>
          </a:xfrm>
        </p:spPr>
        <p:txBody>
          <a:bodyPr/>
          <a:lstStyle/>
          <a:p>
            <a:pPr marL="0" indent="0">
              <a:buNone/>
            </a:pPr>
            <a:r>
              <a:rPr lang="ru-RU" b="1" dirty="0">
                <a:latin typeface="Calibri" pitchFamily="34" charset="0"/>
              </a:rPr>
              <a:t> </a:t>
            </a:r>
            <a:r>
              <a:rPr lang="ru-RU" sz="4000" b="1" dirty="0">
                <a:latin typeface="Calibri" pitchFamily="34" charset="0"/>
              </a:rPr>
              <a:t>Интересы  </a:t>
            </a:r>
            <a:r>
              <a:rPr lang="ru-RU" sz="4000" dirty="0">
                <a:latin typeface="Calibri" pitchFamily="34" charset="0"/>
              </a:rPr>
              <a:t>выражаются формулой </a:t>
            </a:r>
            <a:r>
              <a:rPr lang="ru-RU" sz="4000" b="1" dirty="0">
                <a:latin typeface="Calibri" pitchFamily="34" charset="0"/>
              </a:rPr>
              <a:t>«хочу знать»,</a:t>
            </a:r>
            <a:r>
              <a:rPr lang="ru-RU" sz="4000" dirty="0">
                <a:latin typeface="Calibri" pitchFamily="34" charset="0"/>
              </a:rPr>
              <a:t>	</a:t>
            </a:r>
          </a:p>
          <a:p>
            <a:pPr marL="0" indent="0">
              <a:buNone/>
            </a:pPr>
            <a:endParaRPr lang="ru-RU" sz="4000" dirty="0">
              <a:latin typeface="Calibri" pitchFamily="34" charset="0"/>
            </a:endParaRPr>
          </a:p>
          <a:p>
            <a:pPr marL="0" indent="0">
              <a:buNone/>
            </a:pPr>
            <a:r>
              <a:rPr lang="ru-RU" sz="4000" dirty="0">
                <a:latin typeface="Calibri" pitchFamily="34" charset="0"/>
              </a:rPr>
              <a:t>		А </a:t>
            </a:r>
            <a:r>
              <a:rPr lang="ru-RU" sz="4000" b="1" dirty="0">
                <a:latin typeface="Calibri" pitchFamily="34" charset="0"/>
              </a:rPr>
              <a:t>склонности </a:t>
            </a:r>
            <a:r>
              <a:rPr lang="ru-RU" sz="4000" dirty="0">
                <a:latin typeface="Calibri" pitchFamily="34" charset="0"/>
              </a:rPr>
              <a:t>– формулой </a:t>
            </a:r>
            <a:r>
              <a:rPr lang="ru-RU" sz="4000" b="1" dirty="0">
                <a:latin typeface="Calibri" pitchFamily="34" charset="0"/>
              </a:rPr>
              <a:t>«хочу делать»</a:t>
            </a:r>
            <a:r>
              <a:rPr lang="ru-RU" sz="4000" dirty="0">
                <a:latin typeface="Calibri" pitchFamily="34" charset="0"/>
              </a:rPr>
              <a:t>	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014805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CCF062-CD01-4501-8052-9B8B4F946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«Мои профессиональные склонности»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C26FC8C-F337-4335-B2BD-77EF2409B9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79899" y="5140172"/>
            <a:ext cx="12517515" cy="1464814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2200" dirty="0"/>
              <a:t>Оцените в баллах пять утверждений в каждой строке таблицы  по степени привлекательности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ru-RU" sz="2200" dirty="0"/>
              <a:t>(от 1 за самый непривлекательный вариант до 5 за самый привлекательный)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ru-RU" sz="2200" i="1" dirty="0">
                <a:solidFill>
                  <a:srgbClr val="FF0000"/>
                </a:solidFill>
              </a:rPr>
              <a:t>цифры в одной строке не должны повторятся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A6BD680-380C-4A21-A111-FF03930E4B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8497" y="1136023"/>
            <a:ext cx="7377344" cy="4004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8825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1E223A-20B9-4080-AA72-29935BE296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C06519A-725C-4C26-9899-AD66D5FDDE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46AF4A4-9D1D-4DC0-9AAF-A28CE48CF8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50" r="-568"/>
          <a:stretch/>
        </p:blipFill>
        <p:spPr>
          <a:xfrm>
            <a:off x="429826" y="176800"/>
            <a:ext cx="11612046" cy="6316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66767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434</TotalTime>
  <Words>422</Words>
  <Application>Microsoft Office PowerPoint</Application>
  <PresentationFormat>Широкоэкранный</PresentationFormat>
  <Paragraphs>65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Times New Roman</vt:lpstr>
      <vt:lpstr>Тема Office</vt:lpstr>
      <vt:lpstr>ЛИЧНОСТЬ И ПРОФЕССИЯ    </vt:lpstr>
      <vt:lpstr>Эварист  Галуа  (1811-1832)   французский математик, основатель современной высшей алгебры. </vt:lpstr>
      <vt:lpstr>Презентация PowerPoint</vt:lpstr>
      <vt:lpstr>Интересы различаются:</vt:lpstr>
      <vt:lpstr>Презентация PowerPoint</vt:lpstr>
      <vt:lpstr>Презентация PowerPoint</vt:lpstr>
      <vt:lpstr>Склонность  – это предрасположенность   к определенным видам деятельности. Но мы никогда не узнаем про эту предрасположенность , если не проявим интереса.</vt:lpstr>
      <vt:lpstr>«Мои профессиональные склонности»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КАК УПРАВЛЯТЬ СВОИМИ ИНТЕРЕСАМИ И СКЛОННОСТЯМИ</vt:lpstr>
      <vt:lpstr>Презентация PowerPoint</vt:lpstr>
      <vt:lpstr>Проверь себя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Домашнее задание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ЛИЧНОСТЬ И ПРОФЕССИЯ    </dc:title>
  <dc:creator>valeriy stepanov</dc:creator>
  <cp:lastModifiedBy>valeriy stepanov</cp:lastModifiedBy>
  <cp:revision>6</cp:revision>
  <dcterms:created xsi:type="dcterms:W3CDTF">2021-09-01T13:58:45Z</dcterms:created>
  <dcterms:modified xsi:type="dcterms:W3CDTF">2021-10-12T11:18:09Z</dcterms:modified>
</cp:coreProperties>
</file>