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6" r:id="rId9"/>
    <p:sldId id="264" r:id="rId10"/>
    <p:sldId id="267" r:id="rId11"/>
    <p:sldId id="265" r:id="rId12"/>
    <p:sldId id="260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E0BAE8C-DC34-4F9C-B7CC-794A69BA79BD}" type="datetimeFigureOut">
              <a:rPr lang="ru-RU" smtClean="0"/>
              <a:pPr/>
              <a:t>29.12.2023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8EAA572-C179-4656-89FD-1468832EE2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BAE8C-DC34-4F9C-B7CC-794A69BA79BD}" type="datetimeFigureOut">
              <a:rPr lang="ru-RU" smtClean="0"/>
              <a:pPr/>
              <a:t>29.12.2023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AA572-C179-4656-89FD-1468832EE2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BAE8C-DC34-4F9C-B7CC-794A69BA79BD}" type="datetimeFigureOut">
              <a:rPr lang="ru-RU" smtClean="0"/>
              <a:pPr/>
              <a:t>29.12.2023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AA572-C179-4656-89FD-1468832EE2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E0BAE8C-DC34-4F9C-B7CC-794A69BA79BD}" type="datetimeFigureOut">
              <a:rPr lang="ru-RU" smtClean="0"/>
              <a:pPr/>
              <a:t>29.12.2023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8EAA572-C179-4656-89FD-1468832EE2E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E0BAE8C-DC34-4F9C-B7CC-794A69BA79BD}" type="datetimeFigureOut">
              <a:rPr lang="ru-RU" smtClean="0"/>
              <a:pPr/>
              <a:t>29.12.2023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8EAA572-C179-4656-89FD-1468832EE2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BAE8C-DC34-4F9C-B7CC-794A69BA79BD}" type="datetimeFigureOut">
              <a:rPr lang="ru-RU" smtClean="0"/>
              <a:pPr/>
              <a:t>29.12.2023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AA572-C179-4656-89FD-1468832EE2E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BAE8C-DC34-4F9C-B7CC-794A69BA79BD}" type="datetimeFigureOut">
              <a:rPr lang="ru-RU" smtClean="0"/>
              <a:pPr/>
              <a:t>29.12.2023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AA572-C179-4656-89FD-1468832EE2E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E0BAE8C-DC34-4F9C-B7CC-794A69BA79BD}" type="datetimeFigureOut">
              <a:rPr lang="ru-RU" smtClean="0"/>
              <a:pPr/>
              <a:t>29.12.2023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8EAA572-C179-4656-89FD-1468832EE2E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BAE8C-DC34-4F9C-B7CC-794A69BA79BD}" type="datetimeFigureOut">
              <a:rPr lang="ru-RU" smtClean="0"/>
              <a:pPr/>
              <a:t>29.12.2023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AA572-C179-4656-89FD-1468832EE2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E0BAE8C-DC34-4F9C-B7CC-794A69BA79BD}" type="datetimeFigureOut">
              <a:rPr lang="ru-RU" smtClean="0"/>
              <a:pPr/>
              <a:t>29.12.2023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8EAA572-C179-4656-89FD-1468832EE2E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E0BAE8C-DC34-4F9C-B7CC-794A69BA79BD}" type="datetimeFigureOut">
              <a:rPr lang="ru-RU" smtClean="0"/>
              <a:pPr/>
              <a:t>29.12.2023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8EAA572-C179-4656-89FD-1468832EE2E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E0BAE8C-DC34-4F9C-B7CC-794A69BA79BD}" type="datetimeFigureOut">
              <a:rPr lang="ru-RU" smtClean="0"/>
              <a:pPr/>
              <a:t>29.12.2023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8EAA572-C179-4656-89FD-1468832EE2E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63688" y="1052736"/>
            <a:ext cx="6748264" cy="3024336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>
                <a:solidFill>
                  <a:srgbClr val="002060"/>
                </a:solidFill>
                <a:latin typeface="Constantia" pitchFamily="18" charset="0"/>
                <a:cs typeface="Times New Roman" pitchFamily="18" charset="0"/>
              </a:rPr>
              <a:t>Инструменты        </a:t>
            </a:r>
            <a:br>
              <a:rPr lang="ru-RU" sz="4800" dirty="0" smtClean="0">
                <a:solidFill>
                  <a:srgbClr val="002060"/>
                </a:solidFill>
                <a:latin typeface="Constantia" pitchFamily="18" charset="0"/>
                <a:cs typeface="Times New Roman" pitchFamily="18" charset="0"/>
              </a:rPr>
            </a:br>
            <a:r>
              <a:rPr lang="ru-RU" sz="4800" dirty="0" smtClean="0">
                <a:solidFill>
                  <a:srgbClr val="002060"/>
                </a:solidFill>
                <a:latin typeface="Constantia" pitchFamily="18" charset="0"/>
                <a:cs typeface="Times New Roman" pitchFamily="18" charset="0"/>
              </a:rPr>
              <a:t> развития</a:t>
            </a:r>
            <a:br>
              <a:rPr lang="ru-RU" sz="4800" dirty="0" smtClean="0">
                <a:solidFill>
                  <a:srgbClr val="002060"/>
                </a:solidFill>
                <a:latin typeface="Constantia" pitchFamily="18" charset="0"/>
                <a:cs typeface="Times New Roman" pitchFamily="18" charset="0"/>
              </a:rPr>
            </a:br>
            <a:r>
              <a:rPr lang="ru-RU" sz="4800" dirty="0" smtClean="0">
                <a:solidFill>
                  <a:srgbClr val="002060"/>
                </a:solidFill>
                <a:latin typeface="Constantia" pitchFamily="18" charset="0"/>
                <a:cs typeface="Times New Roman" pitchFamily="18" charset="0"/>
              </a:rPr>
              <a:t> учебной      </a:t>
            </a:r>
            <a:br>
              <a:rPr lang="ru-RU" sz="4800" dirty="0" smtClean="0">
                <a:solidFill>
                  <a:srgbClr val="002060"/>
                </a:solidFill>
                <a:latin typeface="Constantia" pitchFamily="18" charset="0"/>
                <a:cs typeface="Times New Roman" pitchFamily="18" charset="0"/>
              </a:rPr>
            </a:br>
            <a:r>
              <a:rPr lang="ru-RU" sz="4800" dirty="0" smtClean="0">
                <a:solidFill>
                  <a:srgbClr val="002060"/>
                </a:solidFill>
                <a:latin typeface="Constantia" pitchFamily="18" charset="0"/>
                <a:cs typeface="Times New Roman" pitchFamily="18" charset="0"/>
              </a:rPr>
              <a:t> самостоятельности</a:t>
            </a:r>
            <a:endParaRPr lang="ru-RU" sz="4800" dirty="0">
              <a:solidFill>
                <a:srgbClr val="002060"/>
              </a:solidFill>
              <a:latin typeface="Constantia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Проверка</a:t>
            </a:r>
            <a:endParaRPr lang="ru-RU" b="1" dirty="0">
              <a:solidFill>
                <a:srgbClr val="C00000"/>
              </a:solidFill>
            </a:endParaRPr>
          </a:p>
        </p:txBody>
      </p:sp>
      <p:pic>
        <p:nvPicPr>
          <p:cNvPr id="4" name="Содержимое 3" descr="2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862137" y="2103437"/>
            <a:ext cx="4657725" cy="38671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0" y="1071546"/>
          <a:ext cx="9144000" cy="42148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2286000"/>
                <a:gridCol w="2286000"/>
                <a:gridCol w="2286000"/>
              </a:tblGrid>
              <a:tr h="21074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solidFill>
                            <a:srgbClr val="333333"/>
                          </a:solidFill>
                          <a:latin typeface="+mn-lt"/>
                          <a:ea typeface="Calibri"/>
                          <a:cs typeface="Times New Roman"/>
                        </a:rPr>
                        <a:t>Полное квадратное уравнение</a:t>
                      </a:r>
                      <a:endParaRPr lang="ru-RU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solidFill>
                            <a:srgbClr val="333333"/>
                          </a:solidFill>
                          <a:latin typeface="+mn-lt"/>
                          <a:ea typeface="Calibri"/>
                          <a:cs typeface="Times New Roman"/>
                        </a:rPr>
                        <a:t>Неполное квадратное уравнение</a:t>
                      </a:r>
                      <a:endParaRPr lang="ru-RU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solidFill>
                            <a:srgbClr val="333333"/>
                          </a:solidFill>
                          <a:latin typeface="+mn-lt"/>
                          <a:ea typeface="Calibri"/>
                          <a:cs typeface="Times New Roman"/>
                        </a:rPr>
                        <a:t>Приведённое квадратное уравнение</a:t>
                      </a:r>
                      <a:endParaRPr lang="ru-RU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>
                          <a:solidFill>
                            <a:srgbClr val="333333"/>
                          </a:solidFill>
                          <a:latin typeface="+mn-lt"/>
                          <a:ea typeface="Calibri"/>
                          <a:cs typeface="Times New Roman"/>
                        </a:rPr>
                        <a:t>Неприведённое квадратное уравнение</a:t>
                      </a:r>
                      <a:endParaRPr lang="ru-RU" sz="20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074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333333"/>
                          </a:solidFill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  <a:endParaRPr lang="ru-RU" sz="200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333333"/>
                          </a:solidFill>
                          <a:latin typeface="+mn-lt"/>
                          <a:ea typeface="Calibri"/>
                          <a:cs typeface="Times New Roman"/>
                        </a:rPr>
                        <a:t>3</a:t>
                      </a:r>
                      <a:endParaRPr lang="ru-RU" sz="200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333333"/>
                          </a:solidFill>
                          <a:latin typeface="+mn-lt"/>
                          <a:ea typeface="Calibri"/>
                          <a:cs typeface="Times New Roman"/>
                        </a:rPr>
                        <a:t>5</a:t>
                      </a:r>
                      <a:endParaRPr lang="ru-RU" sz="200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333333"/>
                          </a:solidFill>
                          <a:latin typeface="+mn-lt"/>
                          <a:ea typeface="Calibri"/>
                          <a:cs typeface="Times New Roman"/>
                        </a:rPr>
                        <a:t>6</a:t>
                      </a:r>
                      <a:endParaRPr lang="ru-RU" sz="20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333333"/>
                          </a:solidFill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  <a:endParaRPr lang="ru-RU" sz="200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333333"/>
                          </a:solidFill>
                          <a:latin typeface="+mn-lt"/>
                          <a:ea typeface="Calibri"/>
                          <a:cs typeface="Times New Roman"/>
                        </a:rPr>
                        <a:t>4</a:t>
                      </a:r>
                      <a:endParaRPr lang="ru-RU" sz="200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333333"/>
                          </a:solidFill>
                          <a:latin typeface="+mn-lt"/>
                          <a:ea typeface="Calibri"/>
                          <a:cs typeface="Times New Roman"/>
                        </a:rPr>
                        <a:t>7</a:t>
                      </a:r>
                      <a:endParaRPr lang="ru-RU" sz="200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333333"/>
                          </a:solidFill>
                          <a:latin typeface="+mn-lt"/>
                          <a:ea typeface="Calibri"/>
                          <a:cs typeface="Times New Roman"/>
                        </a:rPr>
                        <a:t>8</a:t>
                      </a:r>
                      <a:endParaRPr lang="ru-RU" sz="20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333333"/>
                          </a:solidFill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  <a:endParaRPr lang="ru-RU" sz="20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333333"/>
                          </a:solidFill>
                          <a:latin typeface="+mn-lt"/>
                          <a:ea typeface="Calibri"/>
                          <a:cs typeface="Times New Roman"/>
                        </a:rPr>
                        <a:t>3</a:t>
                      </a:r>
                      <a:endParaRPr lang="ru-RU" sz="20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333333"/>
                          </a:solidFill>
                          <a:latin typeface="+mn-lt"/>
                          <a:ea typeface="Calibri"/>
                          <a:cs typeface="Times New Roman"/>
                        </a:rPr>
                        <a:t>4</a:t>
                      </a:r>
                      <a:endParaRPr lang="ru-RU" sz="20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333333"/>
                          </a:solidFill>
                          <a:latin typeface="+mn-lt"/>
                          <a:ea typeface="Calibri"/>
                          <a:cs typeface="Times New Roman"/>
                        </a:rPr>
                        <a:t>6</a:t>
                      </a:r>
                      <a:endParaRPr lang="ru-RU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333333"/>
                          </a:solidFill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  <a:endParaRPr lang="ru-RU" sz="20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333333"/>
                          </a:solidFill>
                          <a:latin typeface="+mn-lt"/>
                          <a:ea typeface="Calibri"/>
                          <a:cs typeface="Times New Roman"/>
                        </a:rPr>
                        <a:t>5</a:t>
                      </a:r>
                      <a:endParaRPr lang="ru-RU" sz="20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333333"/>
                          </a:solidFill>
                          <a:latin typeface="+mn-lt"/>
                          <a:ea typeface="Calibri"/>
                          <a:cs typeface="Times New Roman"/>
                        </a:rPr>
                        <a:t>7</a:t>
                      </a:r>
                      <a:endParaRPr lang="ru-RU" sz="20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333333"/>
                          </a:solidFill>
                          <a:latin typeface="+mn-lt"/>
                          <a:ea typeface="Calibri"/>
                          <a:cs typeface="Times New Roman"/>
                        </a:rPr>
                        <a:t>8</a:t>
                      </a:r>
                      <a:endParaRPr lang="ru-RU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ru-RU" b="1" dirty="0">
              <a:solidFill>
                <a:srgbClr val="C00000"/>
              </a:solidFill>
            </a:endParaRPr>
          </a:p>
        </p:txBody>
      </p:sp>
      <p:pic>
        <p:nvPicPr>
          <p:cNvPr id="6146" name="Picture 2" descr="https://present5.com/presentation/0006270d70436c190c04fa3534c92cfb/image-3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714356"/>
            <a:ext cx="6858000" cy="51435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890666"/>
          </a:xfrm>
        </p:spPr>
        <p:txBody>
          <a:bodyPr>
            <a:noAutofit/>
          </a:bodyPr>
          <a:lstStyle/>
          <a:p>
            <a:pPr algn="ctr"/>
            <a:r>
              <a:rPr lang="ru-RU" sz="4800" b="1" i="1" dirty="0" smtClean="0">
                <a:solidFill>
                  <a:srgbClr val="C00000"/>
                </a:solidFill>
                <a:latin typeface="Century Schoolbook" pitchFamily="18" charset="0"/>
                <a:cs typeface="Times New Roman" pitchFamily="18" charset="0"/>
              </a:rPr>
              <a:t>«Глубочайшим свойством человеческой природы является стремление людей быть оценёнными по достоинству»</a:t>
            </a:r>
            <a:r>
              <a:rPr lang="ru-RU" sz="4800" dirty="0" smtClean="0">
                <a:latin typeface="Century Schoolbook" pitchFamily="18" charset="0"/>
                <a:cs typeface="Times New Roman" pitchFamily="18" charset="0"/>
              </a:rPr>
              <a:t/>
            </a:r>
            <a:br>
              <a:rPr lang="ru-RU" sz="4800" dirty="0" smtClean="0">
                <a:latin typeface="Century Schoolbook" pitchFamily="18" charset="0"/>
                <a:cs typeface="Times New Roman" pitchFamily="18" charset="0"/>
              </a:rPr>
            </a:br>
            <a:endParaRPr lang="ru-RU" sz="4800" dirty="0">
              <a:latin typeface="Century Schoolbook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Тема занятия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pic>
        <p:nvPicPr>
          <p:cNvPr id="4" name="Содержимое 3" descr="квадратные уравнения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187624" y="1628800"/>
            <a:ext cx="6561538" cy="448161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Квадратные    уравнения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83568" y="2276872"/>
            <a:ext cx="6809184" cy="4125072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Содержимое 3" descr="квадратные уравнения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8" y="1284524"/>
            <a:ext cx="7065594" cy="482588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Какой приём рассмотрим?</a:t>
            </a:r>
            <a:endParaRPr lang="ru-RU" dirty="0"/>
          </a:p>
        </p:txBody>
      </p:sp>
      <p:pic>
        <p:nvPicPr>
          <p:cNvPr id="4" name="Содержимое 3" descr="речевые образцы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2000232" y="1428736"/>
            <a:ext cx="4143403" cy="491163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«Речевые образцы»</a:t>
            </a:r>
            <a:endParaRPr lang="ru-RU" dirty="0"/>
          </a:p>
        </p:txBody>
      </p:sp>
      <p:pic>
        <p:nvPicPr>
          <p:cNvPr id="4" name="Содержимое 3" descr="речевые образцы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2000232" y="1428736"/>
            <a:ext cx="4143403" cy="491163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0166" y="274638"/>
            <a:ext cx="6424634" cy="114300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Квадратные уравнения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285984" y="1600200"/>
            <a:ext cx="4500594" cy="468632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3200" b="1" dirty="0" smtClean="0"/>
              <a:t>1)  4х² – 5х  + 6= 0 </a:t>
            </a:r>
            <a:endParaRPr lang="ru-RU" sz="3200" dirty="0" smtClean="0"/>
          </a:p>
          <a:p>
            <a:pPr algn="ctr">
              <a:buNone/>
            </a:pPr>
            <a:r>
              <a:rPr lang="ru-RU" sz="3200" b="1" dirty="0" smtClean="0"/>
              <a:t>2)  -7х² = 0 </a:t>
            </a:r>
            <a:endParaRPr lang="ru-RU" sz="3200" dirty="0" smtClean="0"/>
          </a:p>
          <a:p>
            <a:pPr algn="ctr">
              <a:buNone/>
            </a:pPr>
            <a:r>
              <a:rPr lang="ru-RU" sz="3200" b="1" dirty="0" smtClean="0"/>
              <a:t>3)  36  + </a:t>
            </a:r>
            <a:r>
              <a:rPr lang="ru-RU" sz="3200" b="1" dirty="0" err="1" smtClean="0"/>
              <a:t>х</a:t>
            </a:r>
            <a:r>
              <a:rPr lang="ru-RU" sz="3200" b="1" dirty="0" smtClean="0"/>
              <a:t>²  = 0 </a:t>
            </a:r>
            <a:endParaRPr lang="ru-RU" sz="3200" dirty="0" smtClean="0"/>
          </a:p>
          <a:p>
            <a:pPr algn="ctr">
              <a:buNone/>
            </a:pPr>
            <a:r>
              <a:rPr lang="ru-RU" sz="3200" b="1" dirty="0" smtClean="0"/>
              <a:t>4)  </a:t>
            </a:r>
            <a:r>
              <a:rPr lang="ru-RU" sz="3200" b="1" dirty="0" err="1" smtClean="0"/>
              <a:t>х</a:t>
            </a:r>
            <a:r>
              <a:rPr lang="ru-RU" sz="3200" b="1" dirty="0" smtClean="0"/>
              <a:t>² – 25х = 0  </a:t>
            </a:r>
            <a:endParaRPr lang="ru-RU" sz="3200" dirty="0" smtClean="0"/>
          </a:p>
          <a:p>
            <a:pPr algn="ctr">
              <a:buNone/>
            </a:pPr>
            <a:r>
              <a:rPr lang="ru-RU" sz="3200" b="1" dirty="0" smtClean="0"/>
              <a:t>5)  3х² – </a:t>
            </a:r>
            <a:r>
              <a:rPr lang="ru-RU" sz="3200" b="1" dirty="0" err="1" smtClean="0"/>
              <a:t>х</a:t>
            </a:r>
            <a:r>
              <a:rPr lang="ru-RU" sz="3200" b="1" dirty="0" smtClean="0"/>
              <a:t> + 8 = 0 </a:t>
            </a:r>
            <a:endParaRPr lang="ru-RU" sz="3200" dirty="0" smtClean="0"/>
          </a:p>
          <a:p>
            <a:pPr algn="ctr">
              <a:buNone/>
            </a:pPr>
            <a:r>
              <a:rPr lang="ru-RU" sz="3200" b="1" dirty="0" smtClean="0"/>
              <a:t>6)  </a:t>
            </a:r>
            <a:r>
              <a:rPr lang="ru-RU" sz="3200" b="1" dirty="0" err="1" smtClean="0"/>
              <a:t>х</a:t>
            </a:r>
            <a:r>
              <a:rPr lang="ru-RU" sz="3200" b="1" dirty="0" smtClean="0"/>
              <a:t>²  - 8х – 9 = 0</a:t>
            </a:r>
            <a:endParaRPr lang="ru-RU" sz="3200" dirty="0" smtClean="0"/>
          </a:p>
          <a:p>
            <a:pPr algn="ctr">
              <a:buNone/>
            </a:pPr>
            <a:r>
              <a:rPr lang="ru-RU" sz="3200" b="1" dirty="0" smtClean="0"/>
              <a:t>7)  - </a:t>
            </a:r>
            <a:r>
              <a:rPr lang="ru-RU" sz="3200" b="1" dirty="0" err="1" smtClean="0"/>
              <a:t>х</a:t>
            </a:r>
            <a:r>
              <a:rPr lang="ru-RU" sz="3200" b="1" dirty="0" smtClean="0"/>
              <a:t> - 2 - </a:t>
            </a:r>
            <a:r>
              <a:rPr lang="ru-RU" sz="3200" b="1" dirty="0" err="1" smtClean="0"/>
              <a:t>х</a:t>
            </a:r>
            <a:r>
              <a:rPr lang="ru-RU" sz="3200" b="1" dirty="0" smtClean="0"/>
              <a:t>² = 0</a:t>
            </a:r>
            <a:endParaRPr lang="ru-RU" sz="3200" dirty="0" smtClean="0"/>
          </a:p>
          <a:p>
            <a:pPr algn="ctr">
              <a:buNone/>
            </a:pPr>
            <a:r>
              <a:rPr lang="ru-RU" sz="3200" b="1" dirty="0" smtClean="0"/>
              <a:t>8)  </a:t>
            </a:r>
            <a:r>
              <a:rPr lang="ru-RU" sz="3200" b="1" dirty="0" err="1" smtClean="0"/>
              <a:t>х</a:t>
            </a:r>
            <a:r>
              <a:rPr lang="ru-RU" sz="3200" b="1" dirty="0" smtClean="0"/>
              <a:t>² – 5х = 0 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3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2224144" y="1600200"/>
            <a:ext cx="3933712" cy="4873625"/>
          </a:xfrm>
        </p:spPr>
      </p:pic>
      <p:sp>
        <p:nvSpPr>
          <p:cNvPr id="4" name="Прямоугольник 3"/>
          <p:cNvSpPr/>
          <p:nvPr/>
        </p:nvSpPr>
        <p:spPr>
          <a:xfrm>
            <a:off x="1115616" y="548680"/>
            <a:ext cx="63257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Самостоятельная работа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0166" y="274638"/>
            <a:ext cx="6424634" cy="11430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Самостоятельная работа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285984" y="1600200"/>
            <a:ext cx="4500594" cy="468632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200" b="1" dirty="0" smtClean="0"/>
              <a:t>1)  </a:t>
            </a:r>
            <a:r>
              <a:rPr lang="ru-RU" sz="3200" b="1" dirty="0" err="1" smtClean="0"/>
              <a:t>х</a:t>
            </a:r>
            <a:r>
              <a:rPr lang="ru-RU" sz="3200" b="1" dirty="0" smtClean="0"/>
              <a:t>² + 5 + 6х = 0 </a:t>
            </a:r>
            <a:endParaRPr lang="ru-RU" sz="3200" dirty="0" smtClean="0"/>
          </a:p>
          <a:p>
            <a:pPr>
              <a:buNone/>
            </a:pPr>
            <a:r>
              <a:rPr lang="ru-RU" sz="3200" b="1" dirty="0" smtClean="0"/>
              <a:t>2)  14 - </a:t>
            </a:r>
            <a:r>
              <a:rPr lang="ru-RU" sz="3200" b="1" dirty="0" err="1" smtClean="0"/>
              <a:t>х</a:t>
            </a:r>
            <a:r>
              <a:rPr lang="ru-RU" sz="3200" b="1" dirty="0" smtClean="0"/>
              <a:t>² = 0 </a:t>
            </a:r>
            <a:endParaRPr lang="ru-RU" sz="3200" dirty="0" smtClean="0"/>
          </a:p>
          <a:p>
            <a:pPr>
              <a:buNone/>
            </a:pPr>
            <a:r>
              <a:rPr lang="ru-RU" sz="3200" b="1" dirty="0" smtClean="0"/>
              <a:t>3)  9х + </a:t>
            </a:r>
            <a:r>
              <a:rPr lang="ru-RU" sz="3200" b="1" dirty="0" err="1" smtClean="0"/>
              <a:t>х</a:t>
            </a:r>
            <a:r>
              <a:rPr lang="ru-RU" sz="3200" b="1" dirty="0" smtClean="0"/>
              <a:t>² - 3 = 0 </a:t>
            </a:r>
            <a:endParaRPr lang="ru-RU" sz="3200" dirty="0" smtClean="0"/>
          </a:p>
          <a:p>
            <a:pPr>
              <a:buNone/>
            </a:pPr>
            <a:r>
              <a:rPr lang="ru-RU" sz="3200" b="1" dirty="0" smtClean="0"/>
              <a:t>4)  </a:t>
            </a:r>
            <a:r>
              <a:rPr lang="ru-RU" sz="3200" b="1" dirty="0" err="1" smtClean="0"/>
              <a:t>х</a:t>
            </a:r>
            <a:r>
              <a:rPr lang="ru-RU" sz="3200" b="1" dirty="0" smtClean="0"/>
              <a:t>² + 9х = 0  </a:t>
            </a:r>
            <a:endParaRPr lang="ru-RU" sz="3200" dirty="0" smtClean="0"/>
          </a:p>
          <a:p>
            <a:pPr>
              <a:buNone/>
            </a:pPr>
            <a:r>
              <a:rPr lang="ru-RU" sz="3200" b="1" dirty="0" smtClean="0"/>
              <a:t>5)  - 21х² – 7х + 18 = 0 </a:t>
            </a:r>
            <a:endParaRPr lang="ru-RU" sz="3200" dirty="0" smtClean="0"/>
          </a:p>
          <a:p>
            <a:pPr>
              <a:buNone/>
            </a:pPr>
            <a:r>
              <a:rPr lang="ru-RU" sz="3200" b="1" dirty="0" smtClean="0"/>
              <a:t>6)  </a:t>
            </a:r>
            <a:r>
              <a:rPr lang="ru-RU" sz="3200" b="1" dirty="0" err="1" smtClean="0"/>
              <a:t>х</a:t>
            </a:r>
            <a:r>
              <a:rPr lang="ru-RU" sz="3200" b="1" dirty="0" smtClean="0"/>
              <a:t>²  - 78х – 19 = 0</a:t>
            </a:r>
            <a:endParaRPr lang="ru-RU" sz="3200" dirty="0" smtClean="0"/>
          </a:p>
          <a:p>
            <a:pPr>
              <a:buNone/>
            </a:pPr>
            <a:r>
              <a:rPr lang="ru-RU" sz="3200" b="1" dirty="0" smtClean="0"/>
              <a:t>7)  - 6х - </a:t>
            </a:r>
            <a:r>
              <a:rPr lang="ru-RU" sz="3200" b="1" dirty="0" err="1" smtClean="0"/>
              <a:t>х</a:t>
            </a:r>
            <a:r>
              <a:rPr lang="ru-RU" sz="3200" b="1" dirty="0" smtClean="0"/>
              <a:t>² = 0</a:t>
            </a:r>
            <a:endParaRPr lang="ru-RU" sz="3200" dirty="0" smtClean="0"/>
          </a:p>
          <a:p>
            <a:pPr>
              <a:buNone/>
            </a:pPr>
            <a:r>
              <a:rPr lang="ru-RU" sz="3200" b="1" dirty="0" smtClean="0"/>
              <a:t>8)  10х² – 4х = 0 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292</TotalTime>
  <Words>191</Words>
  <Application>Microsoft Office PowerPoint</Application>
  <PresentationFormat>Экран (4:3)</PresentationFormat>
  <Paragraphs>46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Эркер</vt:lpstr>
      <vt:lpstr>Инструменты          развития  учебной        самостоятельности</vt:lpstr>
      <vt:lpstr>«Глубочайшим свойством человеческой природы является стремление людей быть оценёнными по достоинству» </vt:lpstr>
      <vt:lpstr>Тема занятия</vt:lpstr>
      <vt:lpstr>Квадратные    уравнения</vt:lpstr>
      <vt:lpstr>Какой приём рассмотрим?</vt:lpstr>
      <vt:lpstr>«Речевые образцы»</vt:lpstr>
      <vt:lpstr>Квадратные уравнения</vt:lpstr>
      <vt:lpstr>Слайд 8</vt:lpstr>
      <vt:lpstr>Самостоятельная работа</vt:lpstr>
      <vt:lpstr>Проверка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Инструменты          развития  учебной        самостоятельности</dc:title>
  <dc:creator>русский</dc:creator>
  <cp:lastModifiedBy>русский</cp:lastModifiedBy>
  <cp:revision>30</cp:revision>
  <dcterms:created xsi:type="dcterms:W3CDTF">2023-12-28T09:28:03Z</dcterms:created>
  <dcterms:modified xsi:type="dcterms:W3CDTF">2023-12-29T04:08:06Z</dcterms:modified>
</cp:coreProperties>
</file>