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4" r:id="rId10"/>
    <p:sldId id="267" r:id="rId11"/>
    <p:sldId id="265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E0BAE8C-DC34-4F9C-B7CC-794A69BA79BD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8EAA572-C179-4656-89FD-1468832EE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AE8C-DC34-4F9C-B7CC-794A69BA79BD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A572-C179-4656-89FD-1468832EE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AE8C-DC34-4F9C-B7CC-794A69BA79BD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A572-C179-4656-89FD-1468832EE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0BAE8C-DC34-4F9C-B7CC-794A69BA79BD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EAA572-C179-4656-89FD-1468832EE2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E0BAE8C-DC34-4F9C-B7CC-794A69BA79BD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8EAA572-C179-4656-89FD-1468832EE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AE8C-DC34-4F9C-B7CC-794A69BA79BD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A572-C179-4656-89FD-1468832EE2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AE8C-DC34-4F9C-B7CC-794A69BA79BD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A572-C179-4656-89FD-1468832EE2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0BAE8C-DC34-4F9C-B7CC-794A69BA79BD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EAA572-C179-4656-89FD-1468832EE2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AE8C-DC34-4F9C-B7CC-794A69BA79BD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A572-C179-4656-89FD-1468832EE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0BAE8C-DC34-4F9C-B7CC-794A69BA79BD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EAA572-C179-4656-89FD-1468832EE2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0BAE8C-DC34-4F9C-B7CC-794A69BA79BD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EAA572-C179-4656-89FD-1468832EE2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0BAE8C-DC34-4F9C-B7CC-794A69BA79BD}" type="datetimeFigureOut">
              <a:rPr lang="ru-RU" smtClean="0"/>
              <a:pPr/>
              <a:t>29.12.2023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EAA572-C179-4656-89FD-1468832EE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052736"/>
            <a:ext cx="6748264" cy="302433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Инструменты        </a:t>
            </a:r>
            <a:br>
              <a:rPr lang="ru-RU" sz="48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 развития</a:t>
            </a:r>
            <a:br>
              <a:rPr lang="ru-RU" sz="48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 учебной      </a:t>
            </a:r>
            <a:br>
              <a:rPr lang="ru-RU" sz="48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002060"/>
                </a:solidFill>
                <a:latin typeface="Constantia" pitchFamily="18" charset="0"/>
                <a:cs typeface="Times New Roman" pitchFamily="18" charset="0"/>
              </a:rPr>
              <a:t> самостоятельности</a:t>
            </a:r>
            <a:endParaRPr lang="ru-RU" sz="4800" dirty="0">
              <a:solidFill>
                <a:srgbClr val="002060"/>
              </a:solidFill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Проверка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62137" y="2103437"/>
            <a:ext cx="4657725" cy="3867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071546"/>
          <a:ext cx="9144000" cy="421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107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Полное квадратное уравнение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Times New Roman"/>
                        </a:rPr>
                        <a:t>Неполное квадратное уравнение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Приведённое квадратное уравнение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Times New Roman"/>
                        </a:rPr>
                        <a:t>Неприведённое квадратное уравнение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7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6146" name="Picture 2" descr="https://present5.com/presentation/0006270d70436c190c04fa3534c92cfb/image-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714356"/>
            <a:ext cx="6858000" cy="5143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90666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rgbClr val="C00000"/>
                </a:solidFill>
                <a:latin typeface="Century Schoolbook" pitchFamily="18" charset="0"/>
                <a:cs typeface="Times New Roman" pitchFamily="18" charset="0"/>
              </a:rPr>
              <a:t>«Глубочайшим свойством человеческой природы является стремление людей быть оценёнными по достоинству»</a:t>
            </a:r>
            <a:r>
              <a:rPr lang="ru-RU" sz="4800" dirty="0" smtClean="0">
                <a:latin typeface="Century Schoolbook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Century Schoolbook" pitchFamily="18" charset="0"/>
                <a:cs typeface="Times New Roman" pitchFamily="18" charset="0"/>
              </a:rPr>
            </a:br>
            <a:endParaRPr lang="ru-RU" sz="4800" dirty="0">
              <a:latin typeface="Century Schoolbook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Тема занятия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pic>
        <p:nvPicPr>
          <p:cNvPr id="4" name="Содержимое 3" descr="квадратные уравнения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628800"/>
            <a:ext cx="6561538" cy="44816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Квадратные    уравнения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2276872"/>
            <a:ext cx="6809184" cy="41250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квадратные уравнения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284524"/>
            <a:ext cx="7065594" cy="4825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Какой приём рассмотрим?</a:t>
            </a:r>
            <a:endParaRPr lang="ru-RU" dirty="0"/>
          </a:p>
        </p:txBody>
      </p:sp>
      <p:pic>
        <p:nvPicPr>
          <p:cNvPr id="4" name="Содержимое 3" descr="речевые образцы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1428736"/>
            <a:ext cx="4143403" cy="49116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«Речевые образцы»</a:t>
            </a:r>
            <a:endParaRPr lang="ru-RU" dirty="0"/>
          </a:p>
        </p:txBody>
      </p:sp>
      <p:pic>
        <p:nvPicPr>
          <p:cNvPr id="4" name="Содержимое 3" descr="речевые образцы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1428736"/>
            <a:ext cx="4143403" cy="49116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6424634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Квадратные уравнения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5984" y="1600200"/>
            <a:ext cx="4500594" cy="46863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dirty="0" smtClean="0"/>
              <a:t>1)  4х² – 5х  + 6= 0 </a:t>
            </a:r>
            <a:endParaRPr lang="ru-RU" sz="3200" dirty="0" smtClean="0"/>
          </a:p>
          <a:p>
            <a:pPr algn="ctr">
              <a:buNone/>
            </a:pPr>
            <a:r>
              <a:rPr lang="ru-RU" sz="3200" b="1" dirty="0" smtClean="0"/>
              <a:t>2)  -7х² = 0 </a:t>
            </a:r>
            <a:endParaRPr lang="ru-RU" sz="3200" dirty="0" smtClean="0"/>
          </a:p>
          <a:p>
            <a:pPr algn="ctr">
              <a:buNone/>
            </a:pPr>
            <a:r>
              <a:rPr lang="ru-RU" sz="3200" b="1" dirty="0" smtClean="0"/>
              <a:t>3)  36  + </a:t>
            </a:r>
            <a:r>
              <a:rPr lang="ru-RU" sz="3200" b="1" dirty="0" err="1" smtClean="0"/>
              <a:t>х</a:t>
            </a:r>
            <a:r>
              <a:rPr lang="ru-RU" sz="3200" b="1" dirty="0" smtClean="0"/>
              <a:t>²  = 0 </a:t>
            </a:r>
            <a:endParaRPr lang="ru-RU" sz="3200" dirty="0" smtClean="0"/>
          </a:p>
          <a:p>
            <a:pPr algn="ctr">
              <a:buNone/>
            </a:pPr>
            <a:r>
              <a:rPr lang="ru-RU" sz="3200" b="1" dirty="0" smtClean="0"/>
              <a:t>4)  </a:t>
            </a:r>
            <a:r>
              <a:rPr lang="ru-RU" sz="3200" b="1" dirty="0" err="1" smtClean="0"/>
              <a:t>х</a:t>
            </a:r>
            <a:r>
              <a:rPr lang="ru-RU" sz="3200" b="1" dirty="0" smtClean="0"/>
              <a:t>² – 25х = 0  </a:t>
            </a:r>
            <a:endParaRPr lang="ru-RU" sz="3200" dirty="0" smtClean="0"/>
          </a:p>
          <a:p>
            <a:pPr algn="ctr">
              <a:buNone/>
            </a:pPr>
            <a:r>
              <a:rPr lang="ru-RU" sz="3200" b="1" dirty="0" smtClean="0"/>
              <a:t>5)  3х² – </a:t>
            </a:r>
            <a:r>
              <a:rPr lang="ru-RU" sz="3200" b="1" dirty="0" err="1" smtClean="0"/>
              <a:t>х</a:t>
            </a:r>
            <a:r>
              <a:rPr lang="ru-RU" sz="3200" b="1" dirty="0" smtClean="0"/>
              <a:t> + 8 = 0 </a:t>
            </a:r>
            <a:endParaRPr lang="ru-RU" sz="3200" dirty="0" smtClean="0"/>
          </a:p>
          <a:p>
            <a:pPr algn="ctr">
              <a:buNone/>
            </a:pPr>
            <a:r>
              <a:rPr lang="ru-RU" sz="3200" b="1" dirty="0" smtClean="0"/>
              <a:t>6)  </a:t>
            </a:r>
            <a:r>
              <a:rPr lang="ru-RU" sz="3200" b="1" dirty="0" err="1" smtClean="0"/>
              <a:t>х</a:t>
            </a:r>
            <a:r>
              <a:rPr lang="ru-RU" sz="3200" b="1" dirty="0" smtClean="0"/>
              <a:t>²  - 8х – 9 = 0</a:t>
            </a:r>
            <a:endParaRPr lang="ru-RU" sz="3200" dirty="0" smtClean="0"/>
          </a:p>
          <a:p>
            <a:pPr algn="ctr">
              <a:buNone/>
            </a:pPr>
            <a:r>
              <a:rPr lang="ru-RU" sz="3200" b="1" dirty="0" smtClean="0"/>
              <a:t>7)  - </a:t>
            </a:r>
            <a:r>
              <a:rPr lang="ru-RU" sz="3200" b="1" dirty="0" err="1" smtClean="0"/>
              <a:t>х</a:t>
            </a:r>
            <a:r>
              <a:rPr lang="ru-RU" sz="3200" b="1" dirty="0" smtClean="0"/>
              <a:t> - 2 - </a:t>
            </a:r>
            <a:r>
              <a:rPr lang="ru-RU" sz="3200" b="1" dirty="0" err="1" smtClean="0"/>
              <a:t>х</a:t>
            </a:r>
            <a:r>
              <a:rPr lang="ru-RU" sz="3200" b="1" dirty="0" smtClean="0"/>
              <a:t>² = 0</a:t>
            </a:r>
            <a:endParaRPr lang="ru-RU" sz="3200" dirty="0" smtClean="0"/>
          </a:p>
          <a:p>
            <a:pPr algn="ctr">
              <a:buNone/>
            </a:pPr>
            <a:r>
              <a:rPr lang="ru-RU" sz="3200" b="1" dirty="0" smtClean="0"/>
              <a:t>8)  </a:t>
            </a:r>
            <a:r>
              <a:rPr lang="ru-RU" sz="3200" b="1" dirty="0" err="1" smtClean="0"/>
              <a:t>х</a:t>
            </a:r>
            <a:r>
              <a:rPr lang="ru-RU" sz="3200" b="1" dirty="0" smtClean="0"/>
              <a:t>² – 5х = 0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24144" y="1600200"/>
            <a:ext cx="3933712" cy="4873625"/>
          </a:xfrm>
        </p:spPr>
      </p:pic>
      <p:sp>
        <p:nvSpPr>
          <p:cNvPr id="4" name="Прямоугольник 3"/>
          <p:cNvSpPr/>
          <p:nvPr/>
        </p:nvSpPr>
        <p:spPr>
          <a:xfrm>
            <a:off x="1115616" y="548680"/>
            <a:ext cx="63257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Самостоятельная работа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6424634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Самостоятельная работа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5984" y="1600200"/>
            <a:ext cx="4500594" cy="4686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/>
              <a:t>1)  </a:t>
            </a:r>
            <a:r>
              <a:rPr lang="ru-RU" sz="3200" b="1" dirty="0" err="1" smtClean="0"/>
              <a:t>х</a:t>
            </a:r>
            <a:r>
              <a:rPr lang="ru-RU" sz="3200" b="1" dirty="0" smtClean="0"/>
              <a:t>² + 5 + 6х = 0 </a:t>
            </a: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2)  14 - </a:t>
            </a:r>
            <a:r>
              <a:rPr lang="ru-RU" sz="3200" b="1" dirty="0" err="1" smtClean="0"/>
              <a:t>х</a:t>
            </a:r>
            <a:r>
              <a:rPr lang="ru-RU" sz="3200" b="1" dirty="0" smtClean="0"/>
              <a:t>² = 0 </a:t>
            </a: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3)  9х + </a:t>
            </a:r>
            <a:r>
              <a:rPr lang="ru-RU" sz="3200" b="1" dirty="0" err="1" smtClean="0"/>
              <a:t>х</a:t>
            </a:r>
            <a:r>
              <a:rPr lang="ru-RU" sz="3200" b="1" dirty="0" smtClean="0"/>
              <a:t>² - 3 = 0 </a:t>
            </a: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4)  </a:t>
            </a:r>
            <a:r>
              <a:rPr lang="ru-RU" sz="3200" b="1" dirty="0" err="1" smtClean="0"/>
              <a:t>х</a:t>
            </a:r>
            <a:r>
              <a:rPr lang="ru-RU" sz="3200" b="1" dirty="0" smtClean="0"/>
              <a:t>² + 9х = 0  </a:t>
            </a: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5)  - 21х² – 7х + 18 = 0 </a:t>
            </a: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6)  </a:t>
            </a:r>
            <a:r>
              <a:rPr lang="ru-RU" sz="3200" b="1" dirty="0" err="1" smtClean="0"/>
              <a:t>х</a:t>
            </a:r>
            <a:r>
              <a:rPr lang="ru-RU" sz="3200" b="1" dirty="0" smtClean="0"/>
              <a:t>²  - 78х – 19 = 0</a:t>
            </a: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7)  - 6х - </a:t>
            </a:r>
            <a:r>
              <a:rPr lang="ru-RU" sz="3200" b="1" dirty="0" err="1" smtClean="0"/>
              <a:t>х</a:t>
            </a:r>
            <a:r>
              <a:rPr lang="ru-RU" sz="3200" b="1" dirty="0" smtClean="0"/>
              <a:t>² = 0</a:t>
            </a: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8)  10х² – 4х = 0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292</TotalTime>
  <Words>191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Инструменты          развития  учебной        самостоятельности</vt:lpstr>
      <vt:lpstr>«Глубочайшим свойством человеческой природы является стремление людей быть оценёнными по достоинству» </vt:lpstr>
      <vt:lpstr>Тема занятия</vt:lpstr>
      <vt:lpstr>Квадратные    уравнения</vt:lpstr>
      <vt:lpstr>Какой приём рассмотрим?</vt:lpstr>
      <vt:lpstr>«Речевые образцы»</vt:lpstr>
      <vt:lpstr>Квадратные уравнения</vt:lpstr>
      <vt:lpstr>Слайд 8</vt:lpstr>
      <vt:lpstr>Самостоятельная работа</vt:lpstr>
      <vt:lpstr>Проверка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Инструменты          развития  учебной        самостоятельности</dc:title>
  <dc:creator>русский</dc:creator>
  <cp:lastModifiedBy>русский</cp:lastModifiedBy>
  <cp:revision>30</cp:revision>
  <dcterms:created xsi:type="dcterms:W3CDTF">2023-12-28T09:28:03Z</dcterms:created>
  <dcterms:modified xsi:type="dcterms:W3CDTF">2023-12-29T04:08:06Z</dcterms:modified>
</cp:coreProperties>
</file>