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16DE69-9688-485D-B5B8-C2EB98DB3631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4F9E4CF-01E2-43C4-AADF-537F3A6C5B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836712"/>
            <a:ext cx="740664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Презентация к уроку алгебры </a:t>
            </a:r>
            <a:br>
              <a:rPr lang="ru-RU" dirty="0" smtClean="0"/>
            </a:br>
            <a:r>
              <a:rPr lang="ru-RU" dirty="0" smtClean="0"/>
              <a:t>по теме:</a:t>
            </a:r>
            <a:br>
              <a:rPr lang="ru-RU" dirty="0" smtClean="0"/>
            </a:br>
            <a:r>
              <a:rPr lang="ru-RU" dirty="0" smtClean="0"/>
              <a:t> «Умножение одночлена </a:t>
            </a:r>
            <a:br>
              <a:rPr lang="ru-RU" dirty="0" smtClean="0"/>
            </a:br>
            <a:r>
              <a:rPr lang="ru-RU" dirty="0" smtClean="0"/>
              <a:t>на многочлен»</a:t>
            </a:r>
            <a:br>
              <a:rPr lang="ru-RU" dirty="0" smtClean="0"/>
            </a:br>
            <a:r>
              <a:rPr lang="ru-RU" smtClean="0"/>
              <a:t>(часть 1)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284984"/>
            <a:ext cx="7406640" cy="3240360"/>
          </a:xfrm>
        </p:spPr>
        <p:txBody>
          <a:bodyPr/>
          <a:lstStyle/>
          <a:p>
            <a:pPr algn="r"/>
            <a:r>
              <a:rPr lang="ru-RU" dirty="0" smtClean="0"/>
              <a:t>Выполнила:</a:t>
            </a:r>
          </a:p>
          <a:p>
            <a:pPr algn="r"/>
            <a:r>
              <a:rPr lang="ru-RU" dirty="0" smtClean="0"/>
              <a:t>Зотова И.А.,</a:t>
            </a:r>
          </a:p>
          <a:p>
            <a:pPr algn="r"/>
            <a:r>
              <a:rPr lang="ru-RU" dirty="0" smtClean="0"/>
              <a:t>у</a:t>
            </a:r>
            <a:r>
              <a:rPr lang="ru-RU" smtClean="0"/>
              <a:t>читель </a:t>
            </a:r>
            <a:r>
              <a:rPr lang="ru-RU" dirty="0" smtClean="0"/>
              <a:t>математики </a:t>
            </a:r>
          </a:p>
          <a:p>
            <a:pPr algn="r"/>
            <a:r>
              <a:rPr lang="ru-RU" dirty="0" smtClean="0"/>
              <a:t>МБОУ «</a:t>
            </a:r>
            <a:r>
              <a:rPr lang="ru-RU" dirty="0" err="1" smtClean="0"/>
              <a:t>Ашапская</a:t>
            </a:r>
            <a:r>
              <a:rPr lang="ru-RU" dirty="0" smtClean="0"/>
              <a:t> СОШ»</a:t>
            </a:r>
          </a:p>
          <a:p>
            <a:pPr algn="r"/>
            <a:r>
              <a:rPr lang="ru-RU" dirty="0" smtClean="0"/>
              <a:t>2022 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entury Schoolbook" pitchFamily="18" charset="0"/>
              </a:rPr>
              <a:t>Критерии оценивания:</a:t>
            </a:r>
            <a:endParaRPr lang="ru-RU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928802"/>
            <a:ext cx="7498080" cy="298133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Century Schoolbook" pitchFamily="18" charset="0"/>
              </a:rPr>
              <a:t>9 – 10 баллов – </a:t>
            </a: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«5»</a:t>
            </a:r>
          </a:p>
          <a:p>
            <a:pPr algn="ctr">
              <a:buNone/>
            </a:pPr>
            <a:r>
              <a:rPr lang="ru-RU" b="1" dirty="0" smtClean="0">
                <a:latin typeface="Century Schoolbook" pitchFamily="18" charset="0"/>
              </a:rPr>
              <a:t>7 – 8 баллов – </a:t>
            </a: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«4»</a:t>
            </a:r>
          </a:p>
          <a:p>
            <a:pPr algn="ctr">
              <a:buNone/>
            </a:pPr>
            <a:r>
              <a:rPr lang="ru-RU" b="1" dirty="0" smtClean="0">
                <a:latin typeface="Century Schoolbook" pitchFamily="18" charset="0"/>
              </a:rPr>
              <a:t>4 – 6 баллов – </a:t>
            </a: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«3»</a:t>
            </a:r>
          </a:p>
          <a:p>
            <a:pPr algn="ctr">
              <a:buNone/>
            </a:pPr>
            <a:r>
              <a:rPr lang="ru-RU" b="1" dirty="0" smtClean="0">
                <a:latin typeface="Century Schoolbook" pitchFamily="18" charset="0"/>
              </a:rPr>
              <a:t>0 – 3 баллов – </a:t>
            </a: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«2»</a:t>
            </a:r>
            <a:endParaRPr lang="ru-RU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Рабочий лист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4143404" cy="4800600"/>
          </a:xfrm>
        </p:spPr>
        <p:txBody>
          <a:bodyPr/>
          <a:lstStyle/>
          <a:p>
            <a:pPr>
              <a:buNone/>
            </a:pPr>
            <a:r>
              <a:rPr lang="ru-RU" i="1" dirty="0" smtClean="0">
                <a:latin typeface="Century Schoolbook" pitchFamily="18" charset="0"/>
              </a:rPr>
              <a:t>Раскрыть скобки: </a:t>
            </a:r>
          </a:p>
          <a:p>
            <a:pPr marL="596646" indent="-514350">
              <a:buAutoNum type="arabicParenR"/>
            </a:pPr>
            <a:r>
              <a:rPr lang="ru-RU" b="1" dirty="0" smtClean="0">
                <a:latin typeface="Century Schoolbook" pitchFamily="18" charset="0"/>
              </a:rPr>
              <a:t>2· (5х +1) =</a:t>
            </a:r>
          </a:p>
          <a:p>
            <a:pPr marL="596646" indent="-514350">
              <a:buAutoNum type="arabicParenR" startAt="2"/>
            </a:pPr>
            <a:r>
              <a:rPr lang="ru-RU" b="1" dirty="0" smtClean="0">
                <a:latin typeface="Century Schoolbook" pitchFamily="18" charset="0"/>
              </a:rPr>
              <a:t>-3 · (</a:t>
            </a:r>
            <a:r>
              <a:rPr lang="ru-RU" b="1" dirty="0" err="1" smtClean="0">
                <a:latin typeface="Century Schoolbook" pitchFamily="18" charset="0"/>
              </a:rPr>
              <a:t>х</a:t>
            </a:r>
            <a:r>
              <a:rPr lang="ru-RU" b="1" dirty="0" smtClean="0">
                <a:latin typeface="Century Schoolbook" pitchFamily="18" charset="0"/>
              </a:rPr>
              <a:t>² - 4х + 6)=</a:t>
            </a:r>
          </a:p>
          <a:p>
            <a:pPr marL="596646" indent="-514350">
              <a:buNone/>
            </a:pPr>
            <a:r>
              <a:rPr lang="ru-RU" b="1" dirty="0" smtClean="0">
                <a:solidFill>
                  <a:srgbClr val="0070C0"/>
                </a:solidFill>
                <a:latin typeface="Century Schoolbook" pitchFamily="18" charset="0"/>
              </a:rPr>
              <a:t>3)</a:t>
            </a:r>
            <a:r>
              <a:rPr lang="ru-RU" dirty="0" smtClean="0">
                <a:latin typeface="Century Schoolbook" pitchFamily="18" charset="0"/>
              </a:rPr>
              <a:t> </a:t>
            </a:r>
            <a:r>
              <a:rPr lang="ru-RU" b="1" dirty="0" smtClean="0">
                <a:latin typeface="Century Schoolbook" pitchFamily="18" charset="0"/>
              </a:rPr>
              <a:t>7 · ( -3х  + 8) =</a:t>
            </a:r>
          </a:p>
          <a:p>
            <a:pPr marL="596646" indent="-514350">
              <a:buNone/>
            </a:pP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1934" y="2000240"/>
            <a:ext cx="2977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Century Schoolbook" pitchFamily="18" charset="0"/>
              </a:rPr>
              <a:t>2 · 5х + 2 · 1 =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000892" y="2000240"/>
            <a:ext cx="1627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Century Schoolbook" pitchFamily="18" charset="0"/>
              </a:rPr>
              <a:t>10х + 2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072066" y="2571744"/>
            <a:ext cx="3068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Century Schoolbook" pitchFamily="18" charset="0"/>
              </a:rPr>
              <a:t>-3х² + 12х – 18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643438" y="3143248"/>
            <a:ext cx="19992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Century Schoolbook" pitchFamily="18" charset="0"/>
              </a:rPr>
              <a:t>-21х + 56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  <p:bldP spid="7" grpId="0" build="allAtOnce"/>
      <p:bldP spid="8" grpId="0" build="allAtOnce"/>
      <p:bldP spid="10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Тема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28736"/>
            <a:ext cx="8072462" cy="1338258"/>
          </a:xfrm>
        </p:spPr>
        <p:txBody>
          <a:bodyPr>
            <a:normAutofit/>
          </a:bodyPr>
          <a:lstStyle/>
          <a:p>
            <a:pPr marL="596646" indent="-51435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Умножение одночлена                    на многочлен</a:t>
            </a:r>
            <a:endParaRPr lang="ru-RU" sz="40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pic>
        <p:nvPicPr>
          <p:cNvPr id="21508" name="Picture 4" descr="https://mydl.ru/wp-content/uploads/2022/04/hello_html_m1ade0f5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3286124"/>
            <a:ext cx="3471834" cy="28844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Правило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• ( 	     + 	  ) =</a:t>
            </a:r>
            <a:endParaRPr lang="ru-RU" dirty="0"/>
          </a:p>
        </p:txBody>
      </p:sp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1428728" y="1571612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357422" y="1643050"/>
            <a:ext cx="304800" cy="24765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3143240" y="1643050"/>
            <a:ext cx="266700" cy="247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000496" y="1571612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1571612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•</a:t>
            </a:r>
            <a:endParaRPr lang="ru-RU" dirty="0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786314" y="1643050"/>
            <a:ext cx="304800" cy="24765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Oval 2"/>
          <p:cNvSpPr>
            <a:spLocks noChangeArrowheads="1"/>
          </p:cNvSpPr>
          <p:nvPr/>
        </p:nvSpPr>
        <p:spPr bwMode="auto">
          <a:xfrm>
            <a:off x="5857884" y="1643050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86380" y="1500174"/>
            <a:ext cx="522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+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57950" y="1643050"/>
            <a:ext cx="333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• </a:t>
            </a:r>
            <a:endParaRPr lang="ru-RU" dirty="0"/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6858016" y="1643050"/>
            <a:ext cx="266700" cy="247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000100" y="2786058"/>
            <a:ext cx="747498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entury Schoolbook" pitchFamily="18" charset="0"/>
              </a:rPr>
              <a:t>Чтобы умножить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entury Schoolbook" pitchFamily="18" charset="0"/>
              </a:rPr>
              <a:t>одночлен на многочлен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entury Schoolbook" pitchFamily="18" charset="0"/>
              </a:rPr>
              <a:t>надо одночлен умножить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entury Schoolbook" pitchFamily="18" charset="0"/>
              </a:rPr>
              <a:t>на каждый член многочлена</a:t>
            </a:r>
            <a:endParaRPr lang="ru-RU" sz="32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Рабочий лист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5602" name="AutoShape 2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4" name="AutoShape 4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6" name="AutoShape 6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8" name="AutoShape 8" descr="https://nakladatelstvi.portal.cz/storage/cache/large/storage/main_image/5f4d0404d04f6_shutterstock-941903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10" name="AutoShape 10" descr="https://phonoteka.org/uploads/posts/2021-05/1620118584_41-phonoteka_org-p-veselaya-matematika-fon-45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12" name="Picture 12" descr="https://trikky.ru/wp-content/blogs.dir/1/files/2020/03/12/matemati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143116"/>
            <a:ext cx="3332153" cy="34855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Итог урока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62414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Продолжи фразу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узнал…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научился…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…</a:t>
            </a:r>
            <a:endParaRPr lang="ru-RU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pic>
        <p:nvPicPr>
          <p:cNvPr id="28676" name="Picture 4" descr="http://do.cdodd.ru/pluginfile.php/13137/course/overviewfiles/inmultiri-impartiri-si-alte-operatii-clasa-a-iii-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4143380"/>
            <a:ext cx="2212970" cy="2230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Домашнее задание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3000372"/>
            <a:ext cx="7498080" cy="14811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Доделать задания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на рабочем листе </a:t>
            </a:r>
            <a:endParaRPr lang="ru-RU" sz="40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https://cf2.ppt-online.org/files2/slide/b/BEPIVfUgyweD2sYxT3oLJ4pikGutmrS1ZaXn9H/slide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47675"/>
            <a:ext cx="9753600" cy="730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000240"/>
            <a:ext cx="7406640" cy="147218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Урок алгебры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4429132"/>
            <a:ext cx="7406640" cy="17526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7 класс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Девиз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928802"/>
            <a:ext cx="7498080" cy="12858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«Дорогу осилит идущий,              а математику мыслящий»</a:t>
            </a:r>
            <a:endParaRPr lang="ru-RU" sz="36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pic>
        <p:nvPicPr>
          <p:cNvPr id="1026" name="Picture 2" descr="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3857628"/>
            <a:ext cx="2524132" cy="1893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71448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Математический диктант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15362" name="Picture 2" descr="Без назв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357562"/>
            <a:ext cx="2952760" cy="2214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071678"/>
            <a:ext cx="7498080" cy="162401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entury Schoolbook" pitchFamily="18" charset="0"/>
              </a:rPr>
              <a:t>Вопрос 1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Многочленом называется…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4214818"/>
            <a:ext cx="8143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Century Schoolbook" pitchFamily="18" charset="0"/>
              </a:rPr>
              <a:t>с</a:t>
            </a:r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умма одночленов</a:t>
            </a:r>
            <a:endParaRPr lang="ru-RU" sz="36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85926"/>
            <a:ext cx="7498080" cy="162401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Century Schoolbook" pitchFamily="18" charset="0"/>
              </a:rPr>
              <a:t>Вопрос 2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Многочленом стандартного вида называется многочлен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3571876"/>
            <a:ext cx="8143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в) каждый </a:t>
            </a:r>
            <a:r>
              <a:rPr lang="ru-RU" sz="3600" b="1" dirty="0">
                <a:solidFill>
                  <a:srgbClr val="C00000"/>
                </a:solidFill>
                <a:latin typeface="Century Schoolbook" pitchFamily="18" charset="0"/>
              </a:rPr>
              <a:t>член которого является одночленом стандартного вида </a:t>
            </a:r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                       и </a:t>
            </a:r>
            <a:r>
              <a:rPr lang="ru-RU" sz="3600" b="1" dirty="0">
                <a:solidFill>
                  <a:srgbClr val="C00000"/>
                </a:solidFill>
                <a:latin typeface="Century Schoolbook" pitchFamily="18" charset="0"/>
              </a:rPr>
              <a:t>нет подобных членов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285992"/>
            <a:ext cx="8143900" cy="162401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Century Schoolbook" pitchFamily="18" charset="0"/>
              </a:rPr>
              <a:t>Вопрос 3</a:t>
            </a:r>
          </a:p>
          <a:p>
            <a:pPr algn="ctr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Century Schoolbook" pitchFamily="18" charset="0"/>
              </a:rPr>
              <a:t>Степенью многочлена стандартного вида называется наибольшая из …, входящих в него одночленов.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4429132"/>
            <a:ext cx="8143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степеней</a:t>
            </a:r>
            <a:endParaRPr lang="ru-RU" sz="36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2643182"/>
          <a:ext cx="7858178" cy="2529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0408"/>
                <a:gridCol w="2388885"/>
                <a:gridCol w="23888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Century Schoolbook" pitchFamily="18" charset="0"/>
                        </a:rPr>
                        <a:t>Многочлен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Century Schoolbook" pitchFamily="18" charset="0"/>
                        </a:rPr>
                        <a:t>Степень членов многочлена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Century Schoolbook" pitchFamily="18" charset="0"/>
                        </a:rPr>
                        <a:t>Степень многочлена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1)  3х²у + 5</a:t>
                      </a:r>
                      <a:r>
                        <a:rPr kumimoji="0" lang="ru-RU" sz="2000" b="1" kern="1200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у</a:t>
                      </a:r>
                      <a:r>
                        <a:rPr kumimoji="0" lang="en-US" sz="2000" b="1" kern="1200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z </a:t>
                      </a:r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+ 4</a:t>
                      </a:r>
                      <a:r>
                        <a:rPr kumimoji="0" lang="ru-RU" sz="2000" b="1" kern="1200" dirty="0" err="1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ху</a:t>
                      </a:r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²</a:t>
                      </a:r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z</a:t>
                      </a:r>
                      <a:endParaRPr lang="ru-RU" sz="20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;  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;  4</a:t>
                      </a:r>
                      <a:endParaRPr lang="ru-RU" sz="2400" b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5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2)  18         + </a:t>
                      </a:r>
                      <a:r>
                        <a:rPr kumimoji="0" lang="ru-RU" sz="2000" b="1" kern="1200" dirty="0" err="1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ав</a:t>
                      </a:r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 - 7в²</a:t>
                      </a:r>
                      <a:endParaRPr lang="ru-RU" sz="20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11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;   2;   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11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3) -4       с + 10а²вс³</a:t>
                      </a:r>
                      <a:endParaRPr lang="ru-RU" sz="2000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15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;    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15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4) 3ху²</a:t>
                      </a:r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z³</a:t>
                      </a:r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 - 8х³у + 6у²</a:t>
                      </a:r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z³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6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;   4;   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6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857628"/>
            <a:ext cx="498461" cy="360000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4357694"/>
            <a:ext cx="448615" cy="3240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928662" y="1142984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dirty="0" smtClean="0">
                <a:latin typeface="Century Schoolbook" pitchFamily="18" charset="0"/>
              </a:rPr>
              <a:t>Вопрос</a:t>
            </a:r>
            <a:r>
              <a:rPr lang="ru-RU" sz="3200" dirty="0" smtClean="0">
                <a:latin typeface="Century Schoolbook" pitchFamily="18" charset="0"/>
              </a:rPr>
              <a:t> </a:t>
            </a:r>
            <a:r>
              <a:rPr lang="ru-RU" sz="2000" dirty="0" smtClean="0">
                <a:latin typeface="Century Schoolbook" pitchFamily="18" charset="0"/>
              </a:rPr>
              <a:t>4</a:t>
            </a:r>
          </a:p>
          <a:p>
            <a:pPr lvl="0" algn="ctr"/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Записать степени каждого члена многочлена и определить степень многочлена: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3200" dirty="0" smtClean="0">
              <a:latin typeface="Century Schoolbook" pitchFamily="18" charset="0"/>
            </a:endParaRPr>
          </a:p>
          <a:p>
            <a:pPr algn="ctr">
              <a:buNone/>
            </a:pPr>
            <a:endParaRPr lang="ru-RU" sz="3200" dirty="0" smtClean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814390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i="1" dirty="0" smtClean="0">
                <a:latin typeface="Century Schoolbook" pitchFamily="18" charset="0"/>
              </a:rPr>
              <a:t>Вопрос 5</a:t>
            </a:r>
          </a:p>
          <a:p>
            <a:pPr algn="ctr">
              <a:buNone/>
            </a:pPr>
            <a:r>
              <a:rPr lang="ru-RU" sz="2400" i="1" dirty="0" smtClean="0">
                <a:latin typeface="Century Schoolbook" pitchFamily="18" charset="0"/>
              </a:rPr>
              <a:t>Упростить выражение:</a:t>
            </a:r>
          </a:p>
          <a:p>
            <a:pPr>
              <a:buNone/>
            </a:pPr>
            <a:r>
              <a:rPr lang="ru-RU" sz="2400" b="1" dirty="0" smtClean="0">
                <a:latin typeface="Century Schoolbook" pitchFamily="18" charset="0"/>
              </a:rPr>
              <a:t>а) (4х + 2) + (</a:t>
            </a:r>
            <a:r>
              <a:rPr lang="ru-RU" sz="2400" b="1" dirty="0" err="1" smtClean="0">
                <a:latin typeface="Century Schoolbook" pitchFamily="18" charset="0"/>
              </a:rPr>
              <a:t>х</a:t>
            </a:r>
            <a:r>
              <a:rPr lang="ru-RU" sz="2400" b="1" dirty="0" smtClean="0">
                <a:latin typeface="Century Schoolbook" pitchFamily="18" charset="0"/>
              </a:rPr>
              <a:t> – 1) = </a:t>
            </a:r>
            <a:r>
              <a:rPr lang="ru-RU" sz="2400" b="1" u="sng" dirty="0" smtClean="0">
                <a:solidFill>
                  <a:srgbClr val="C00000"/>
                </a:solidFill>
                <a:latin typeface="Century Schoolbook" pitchFamily="18" charset="0"/>
              </a:rPr>
              <a:t>4х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+ 2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+ </a:t>
            </a:r>
            <a:r>
              <a:rPr lang="ru-RU" sz="2400" b="1" u="sng" dirty="0" err="1" smtClean="0">
                <a:solidFill>
                  <a:srgbClr val="C00000"/>
                </a:solidFill>
                <a:latin typeface="Century Schoolbook" pitchFamily="18" charset="0"/>
              </a:rPr>
              <a:t>х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– 1</a:t>
            </a:r>
            <a:r>
              <a:rPr lang="ru-RU" sz="2400" b="1" dirty="0" smtClean="0">
                <a:latin typeface="Century Schoolbook" pitchFamily="18" charset="0"/>
              </a:rPr>
              <a:t> =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5х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+ 1</a:t>
            </a:r>
          </a:p>
          <a:p>
            <a:pPr>
              <a:buNone/>
            </a:pPr>
            <a:r>
              <a:rPr lang="ru-RU" sz="2400" b="1" dirty="0" smtClean="0">
                <a:latin typeface="Century Schoolbook" pitchFamily="18" charset="0"/>
              </a:rPr>
              <a:t>б) (8х³ - 3х²) + (2х² - 8х³ - 7) =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8х³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- 3х² + 2х²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- 8х³ </a:t>
            </a:r>
            <a:r>
              <a:rPr lang="ru-RU" sz="2400" b="1" dirty="0" smtClean="0">
                <a:latin typeface="Century Schoolbook" pitchFamily="18" charset="0"/>
              </a:rPr>
              <a:t>- 7=</a:t>
            </a:r>
          </a:p>
          <a:p>
            <a:pPr>
              <a:buNone/>
            </a:pPr>
            <a:r>
              <a:rPr lang="ru-RU" sz="2400" b="1" dirty="0" smtClean="0">
                <a:latin typeface="Century Schoolbook" pitchFamily="18" charset="0"/>
              </a:rPr>
              <a:t>=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-</a:t>
            </a:r>
            <a:r>
              <a:rPr lang="ru-RU" sz="2400" b="1" dirty="0" err="1" smtClean="0">
                <a:solidFill>
                  <a:srgbClr val="002060"/>
                </a:solidFill>
                <a:latin typeface="Century Schoolbook" pitchFamily="18" charset="0"/>
              </a:rPr>
              <a:t>х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² </a:t>
            </a:r>
            <a:r>
              <a:rPr lang="ru-RU" sz="2400" b="1" dirty="0" smtClean="0">
                <a:latin typeface="Century Schoolbook" pitchFamily="18" charset="0"/>
              </a:rPr>
              <a:t>- 7</a:t>
            </a:r>
          </a:p>
          <a:p>
            <a:pPr>
              <a:buNone/>
            </a:pPr>
            <a:r>
              <a:rPr lang="ru-RU" sz="2400" b="1" dirty="0" smtClean="0">
                <a:latin typeface="Century Schoolbook" pitchFamily="18" charset="0"/>
              </a:rPr>
              <a:t>в) (</a:t>
            </a:r>
            <a:r>
              <a:rPr lang="ru-RU" sz="2400" b="1" dirty="0" err="1" smtClean="0">
                <a:latin typeface="Century Schoolbook" pitchFamily="18" charset="0"/>
              </a:rPr>
              <a:t>х</a:t>
            </a:r>
            <a:r>
              <a:rPr lang="ru-RU" sz="2400" b="1" dirty="0" smtClean="0">
                <a:latin typeface="Century Schoolbook" pitchFamily="18" charset="0"/>
              </a:rPr>
              <a:t>² + 5х) - (</a:t>
            </a:r>
            <a:r>
              <a:rPr lang="ru-RU" sz="2400" b="1" dirty="0" err="1" smtClean="0">
                <a:latin typeface="Century Schoolbook" pitchFamily="18" charset="0"/>
              </a:rPr>
              <a:t>5х</a:t>
            </a:r>
            <a:r>
              <a:rPr lang="ru-RU" sz="2400" b="1" dirty="0" smtClean="0">
                <a:latin typeface="Century Schoolbook" pitchFamily="18" charset="0"/>
              </a:rPr>
              <a:t> - 2х²) = </a:t>
            </a:r>
            <a:r>
              <a:rPr lang="ru-RU" sz="2400" b="1" dirty="0" err="1" smtClean="0">
                <a:solidFill>
                  <a:srgbClr val="002060"/>
                </a:solidFill>
                <a:latin typeface="Century Schoolbook" pitchFamily="18" charset="0"/>
              </a:rPr>
              <a:t>х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²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+ 5х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- </a:t>
            </a:r>
            <a:r>
              <a:rPr lang="ru-RU" sz="2400" b="1" dirty="0" err="1" smtClean="0">
                <a:solidFill>
                  <a:srgbClr val="C00000"/>
                </a:solidFill>
                <a:latin typeface="Century Schoolbook" pitchFamily="18" charset="0"/>
              </a:rPr>
              <a:t>5х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+ 2х² = 3х² </a:t>
            </a:r>
          </a:p>
          <a:p>
            <a:pPr>
              <a:buNone/>
            </a:pPr>
            <a:r>
              <a:rPr lang="ru-RU" sz="2400" b="1" dirty="0" smtClean="0">
                <a:latin typeface="Century Schoolbook" pitchFamily="18" charset="0"/>
              </a:rPr>
              <a:t>г) </a:t>
            </a:r>
            <a:r>
              <a:rPr lang="ru-RU" sz="2400" b="1" dirty="0" err="1" smtClean="0">
                <a:latin typeface="Century Schoolbook" pitchFamily="18" charset="0"/>
              </a:rPr>
              <a:t>х</a:t>
            </a:r>
            <a:r>
              <a:rPr lang="ru-RU" sz="2400" b="1" dirty="0" smtClean="0">
                <a:latin typeface="Century Schoolbook" pitchFamily="18" charset="0"/>
              </a:rPr>
              <a:t>² + 5х + 4 - (4 - 5х + </a:t>
            </a:r>
            <a:r>
              <a:rPr lang="ru-RU" sz="2400" b="1" dirty="0" err="1" smtClean="0">
                <a:latin typeface="Century Schoolbook" pitchFamily="18" charset="0"/>
              </a:rPr>
              <a:t>х</a:t>
            </a:r>
            <a:r>
              <a:rPr lang="ru-RU" sz="2400" b="1" dirty="0" smtClean="0">
                <a:latin typeface="Century Schoolbook" pitchFamily="18" charset="0"/>
              </a:rPr>
              <a:t>²) = </a:t>
            </a:r>
            <a:r>
              <a:rPr lang="ru-RU" sz="2400" b="1" dirty="0" err="1" smtClean="0">
                <a:solidFill>
                  <a:srgbClr val="C00000"/>
                </a:solidFill>
                <a:latin typeface="Century Schoolbook" pitchFamily="18" charset="0"/>
              </a:rPr>
              <a:t>х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²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+ </a:t>
            </a:r>
            <a:r>
              <a:rPr lang="ru-RU" sz="2400" b="1" dirty="0" err="1" smtClean="0">
                <a:solidFill>
                  <a:srgbClr val="002060"/>
                </a:solidFill>
                <a:latin typeface="Century Schoolbook" pitchFamily="18" charset="0"/>
              </a:rPr>
              <a:t>5х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Century Schoolbook" pitchFamily="18" charset="0"/>
              </a:rPr>
              <a:t>+ 4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Century Schoolbook" pitchFamily="18" charset="0"/>
              </a:rPr>
              <a:t>- 4</a:t>
            </a:r>
            <a:r>
              <a:rPr lang="ru-RU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+ 5х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- </a:t>
            </a:r>
            <a:r>
              <a:rPr lang="ru-RU" sz="2400" b="1" dirty="0" err="1" smtClean="0">
                <a:solidFill>
                  <a:srgbClr val="C00000"/>
                </a:solidFill>
                <a:latin typeface="Century Schoolbook" pitchFamily="18" charset="0"/>
              </a:rPr>
              <a:t>х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² </a:t>
            </a:r>
            <a:r>
              <a:rPr lang="ru-RU" sz="2400" b="1" dirty="0" smtClean="0">
                <a:latin typeface="Century Schoolbook" pitchFamily="18" charset="0"/>
              </a:rPr>
              <a:t>=</a:t>
            </a:r>
          </a:p>
          <a:p>
            <a:pPr>
              <a:buNone/>
            </a:pPr>
            <a:r>
              <a:rPr lang="ru-RU" sz="2400" b="1" dirty="0" smtClean="0">
                <a:latin typeface="Century Schoolbook" pitchFamily="18" charset="0"/>
              </a:rPr>
              <a:t>= 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10х</a:t>
            </a:r>
            <a:endParaRPr lang="ru-RU" sz="2400" b="1" dirty="0" smtClean="0">
              <a:latin typeface="Century Schoolbook" pitchFamily="18" charset="0"/>
            </a:endParaRPr>
          </a:p>
          <a:p>
            <a:pPr>
              <a:buNone/>
            </a:pPr>
            <a:endParaRPr lang="ru-RU" sz="24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187</TotalTime>
  <Words>417</Words>
  <Application>Microsoft Office PowerPoint</Application>
  <PresentationFormat>Экран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Презентация к уроку алгебры  по теме:  «Умножение одночлена  на многочлен» (часть 1)</vt:lpstr>
      <vt:lpstr>Урок алгебры</vt:lpstr>
      <vt:lpstr>Девиз урока:</vt:lpstr>
      <vt:lpstr>Математический диктант</vt:lpstr>
      <vt:lpstr>Проверка</vt:lpstr>
      <vt:lpstr>Проверка</vt:lpstr>
      <vt:lpstr>Проверка</vt:lpstr>
      <vt:lpstr>Проверка</vt:lpstr>
      <vt:lpstr>Проверка</vt:lpstr>
      <vt:lpstr>Критерии оценивания:</vt:lpstr>
      <vt:lpstr>Рабочий лист</vt:lpstr>
      <vt:lpstr>Тема урока:</vt:lpstr>
      <vt:lpstr>Правило</vt:lpstr>
      <vt:lpstr>Рабочий лист</vt:lpstr>
      <vt:lpstr>Итог урока</vt:lpstr>
      <vt:lpstr>Домашнее задание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алгебры</dc:title>
  <dc:creator>ирина</dc:creator>
  <cp:lastModifiedBy>yurij.elshin@yandex.ru</cp:lastModifiedBy>
  <cp:revision>28</cp:revision>
  <dcterms:created xsi:type="dcterms:W3CDTF">2022-11-13T08:08:19Z</dcterms:created>
  <dcterms:modified xsi:type="dcterms:W3CDTF">2022-12-13T11:55:16Z</dcterms:modified>
</cp:coreProperties>
</file>