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71" r:id="rId6"/>
    <p:sldId id="272" r:id="rId7"/>
    <p:sldId id="273" r:id="rId8"/>
    <p:sldId id="270" r:id="rId9"/>
    <p:sldId id="263" r:id="rId10"/>
    <p:sldId id="264" r:id="rId11"/>
    <p:sldId id="269" r:id="rId12"/>
    <p:sldId id="27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8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D1A81-0021-4954-A46D-5761EBF1C5C9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81C94-2F4E-4F20-BB7C-F1AD8C45DB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D1A81-0021-4954-A46D-5761EBF1C5C9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81C94-2F4E-4F20-BB7C-F1AD8C45DB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D1A81-0021-4954-A46D-5761EBF1C5C9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81C94-2F4E-4F20-BB7C-F1AD8C45DB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D1A81-0021-4954-A46D-5761EBF1C5C9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81C94-2F4E-4F20-BB7C-F1AD8C45DB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D1A81-0021-4954-A46D-5761EBF1C5C9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81C94-2F4E-4F20-BB7C-F1AD8C45DB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D1A81-0021-4954-A46D-5761EBF1C5C9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81C94-2F4E-4F20-BB7C-F1AD8C45DB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D1A81-0021-4954-A46D-5761EBF1C5C9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81C94-2F4E-4F20-BB7C-F1AD8C45DB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D1A81-0021-4954-A46D-5761EBF1C5C9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81C94-2F4E-4F20-BB7C-F1AD8C45DB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D1A81-0021-4954-A46D-5761EBF1C5C9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81C94-2F4E-4F20-BB7C-F1AD8C45DB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D1A81-0021-4954-A46D-5761EBF1C5C9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81C94-2F4E-4F20-BB7C-F1AD8C45DB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D1A81-0021-4954-A46D-5761EBF1C5C9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E681C94-2F4E-4F20-BB7C-F1AD8C45D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86D1A81-0021-4954-A46D-5761EBF1C5C9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E681C94-2F4E-4F20-BB7C-F1AD8C45DBC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Америка\Ам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786190"/>
            <a:ext cx="4429124" cy="3071810"/>
          </a:xfrm>
          <a:prstGeom prst="rect">
            <a:avLst/>
          </a:prstGeom>
          <a:noFill/>
        </p:spPr>
      </p:pic>
      <p:pic>
        <p:nvPicPr>
          <p:cNvPr id="1027" name="Picture 3" descr="G:\Америка\Амер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86190"/>
            <a:ext cx="4857752" cy="3071810"/>
          </a:xfrm>
          <a:prstGeom prst="rect">
            <a:avLst/>
          </a:prstGeom>
          <a:noFill/>
        </p:spPr>
      </p:pic>
      <p:pic>
        <p:nvPicPr>
          <p:cNvPr id="1029" name="Picture 5" descr="G:\Америка\Америк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0"/>
            <a:ext cx="4357686" cy="271462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14488"/>
            <a:ext cx="7851648" cy="2286016"/>
          </a:xfrm>
        </p:spPr>
        <p:txBody>
          <a:bodyPr>
            <a:prstTxWarp prst="textTriangle">
              <a:avLst/>
            </a:prstTxWarp>
            <a:normAutofit/>
          </a:bodyPr>
          <a:lstStyle/>
          <a:p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Symbols of America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1201434" flipV="1">
            <a:off x="465885" y="439339"/>
            <a:ext cx="5083294" cy="2787374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/>
              <a:t>The national anthem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Stop">
              <a:avLst/>
            </a:prstTxWarp>
            <a:norm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Nature and climate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000132"/>
          </a:xfrm>
        </p:spPr>
        <p:txBody>
          <a:bodyPr>
            <a:prstTxWarp prst="textStop">
              <a:avLst/>
            </a:prstTxWarp>
            <a:normAutofit fontScale="90000"/>
          </a:bodyPr>
          <a:lstStyle/>
          <a:p>
            <a:pPr algn="ctr"/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Rivers, mountains and lakes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Stop">
              <a:avLst/>
            </a:prstTxWarp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capital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Stop">
              <a:avLst/>
            </a:prstTxWarp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Famous Places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71480"/>
            <a:ext cx="7851648" cy="2628920"/>
          </a:xfrm>
        </p:spPr>
        <p:txBody>
          <a:bodyPr>
            <a:prstTxWarp prst="textStop">
              <a:avLst/>
            </a:prstTxWarp>
            <a:normAutofit/>
          </a:bodyPr>
          <a:lstStyle/>
          <a:p>
            <a:r>
              <a:rPr lang="en-US" dirty="0" smtClean="0"/>
              <a:t>Nature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Администратор\Рабочий стол\Америка\колорадо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143247"/>
            <a:ext cx="4429124" cy="3714753"/>
          </a:xfrm>
          <a:prstGeom prst="rect">
            <a:avLst/>
          </a:prstGeom>
          <a:noFill/>
        </p:spPr>
      </p:pic>
      <p:pic>
        <p:nvPicPr>
          <p:cNvPr id="2051" name="Picture 3" descr="C:\Documents and Settings\Администратор\Рабочий стол\Америка\амер.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43249"/>
            <a:ext cx="4714876" cy="3714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7088"/>
          </a:xfrm>
        </p:spPr>
        <p:txBody>
          <a:bodyPr>
            <a:prstTxWarp prst="textStop">
              <a:avLst/>
            </a:prstTxWarp>
          </a:bodyPr>
          <a:lstStyle/>
          <a:p>
            <a:pPr algn="ctr"/>
            <a:r>
              <a:rPr lang="en-US" b="1" dirty="0" smtClean="0"/>
              <a:t>The Capital </a:t>
            </a:r>
            <a:endParaRPr lang="ru-RU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ChevronInverted">
              <a:avLst/>
            </a:prstTxWarp>
            <a:normAutofit/>
          </a:bodyPr>
          <a:lstStyle/>
          <a:p>
            <a:pPr algn="ctr"/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Russia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The double headed eagle</a:t>
            </a: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The Arctic, the Atlantic and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the Pacific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Ocean</a:t>
            </a: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Long, bitter winters</a:t>
            </a: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Red Square</a:t>
            </a: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The three colored flag</a:t>
            </a: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The Urals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txBody>
          <a:bodyPr>
            <a:prstTxWarp prst="textStop">
              <a:avLst/>
            </a:prstTxWarp>
            <a:normAutofit/>
          </a:bodyPr>
          <a:lstStyle/>
          <a:p>
            <a:pPr algn="ctr"/>
            <a:r>
              <a:rPr lang="en-US" b="1" dirty="0" smtClean="0"/>
              <a:t>The test about Russia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85860"/>
            <a:ext cx="4038600" cy="5069065"/>
          </a:xfrm>
        </p:spPr>
        <p:txBody>
          <a:bodyPr>
            <a:noAutofit/>
          </a:bodyPr>
          <a:lstStyle/>
          <a:p>
            <a:pPr marL="341313" indent="-341313">
              <a:spcBef>
                <a:spcPts val="350"/>
              </a:spcBef>
              <a:buClr>
                <a:srgbClr val="86D1EC"/>
              </a:buClr>
              <a:buSzPct val="206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INDEPENDENCE DAY IN RUSSIA IS CELEBRATED IN :</a:t>
            </a:r>
          </a:p>
          <a:p>
            <a:pPr marL="341313" indent="-341313">
              <a:spcBef>
                <a:spcPts val="350"/>
              </a:spcBef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A) OCTOBER </a:t>
            </a:r>
          </a:p>
          <a:p>
            <a:pPr marL="341313" indent="-341313">
              <a:spcBef>
                <a:spcPts val="350"/>
              </a:spcBef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B) NOVEMBER</a:t>
            </a:r>
          </a:p>
          <a:p>
            <a:pPr marL="341313" indent="-341313">
              <a:spcBef>
                <a:spcPts val="350"/>
              </a:spcBef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C) JUNE</a:t>
            </a:r>
          </a:p>
          <a:p>
            <a:pPr marL="341313" indent="-341313">
              <a:spcBef>
                <a:spcPts val="350"/>
              </a:spcBef>
              <a:buClr>
                <a:srgbClr val="86D1EC"/>
              </a:buClr>
              <a:buSzPct val="206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THE  HERMITAGE IS SITUATED IN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1313" indent="-341313">
              <a:spcBef>
                <a:spcPts val="350"/>
              </a:spcBef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A) MOSCOW</a:t>
            </a:r>
          </a:p>
          <a:p>
            <a:pPr marL="341313" indent="-341313">
              <a:spcBef>
                <a:spcPts val="350"/>
              </a:spcBef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B) ST. RETERSBURG</a:t>
            </a:r>
          </a:p>
          <a:p>
            <a:pPr marL="341313" indent="-341313">
              <a:spcBef>
                <a:spcPts val="350"/>
              </a:spcBef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C) SUZDAL</a:t>
            </a:r>
          </a:p>
          <a:p>
            <a:pPr marL="341313" indent="-341313">
              <a:spcBef>
                <a:spcPts val="350"/>
              </a:spcBef>
              <a:buClr>
                <a:srgbClr val="86D1EC"/>
              </a:buClr>
              <a:buSzPct val="206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THE RUSSIAN HEAD OF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THE STATE IS:</a:t>
            </a:r>
          </a:p>
          <a:p>
            <a:pPr marL="341313" indent="-341313">
              <a:spcBef>
                <a:spcPts val="350"/>
              </a:spcBef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A) TSAR</a:t>
            </a:r>
          </a:p>
          <a:p>
            <a:pPr marL="341313" indent="-341313">
              <a:spcBef>
                <a:spcPts val="350"/>
              </a:spcBef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B) PRESIDENT</a:t>
            </a:r>
          </a:p>
          <a:p>
            <a:pPr marL="341313" indent="-341313">
              <a:spcBef>
                <a:spcPts val="350"/>
              </a:spcBef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C) PRIME MINISTER</a:t>
            </a:r>
          </a:p>
          <a:p>
            <a:endParaRPr lang="ru-RU" sz="1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57298"/>
            <a:ext cx="4038600" cy="4997627"/>
          </a:xfrm>
        </p:spPr>
        <p:txBody>
          <a:bodyPr>
            <a:normAutofit/>
          </a:bodyPr>
          <a:lstStyle/>
          <a:p>
            <a:pPr marL="531813" indent="-531813">
              <a:spcBef>
                <a:spcPts val="350"/>
              </a:spcBef>
              <a:buClr>
                <a:srgbClr val="86D1EC"/>
              </a:buClr>
              <a:buSzPct val="90000"/>
              <a:buNone/>
              <a:tabLst>
                <a:tab pos="1101725" algn="l"/>
                <a:tab pos="2016125" algn="l"/>
                <a:tab pos="2930525" algn="l"/>
                <a:tab pos="3844925" algn="l"/>
                <a:tab pos="4759325" algn="l"/>
                <a:tab pos="5673725" algn="l"/>
                <a:tab pos="6588125" algn="l"/>
                <a:tab pos="7502525" algn="l"/>
                <a:tab pos="8416925" algn="l"/>
                <a:tab pos="9331325" algn="l"/>
                <a:tab pos="10245725" algn="l"/>
              </a:tabLst>
              <a:defRPr/>
            </a:pPr>
            <a:r>
              <a:rPr lang="en-US" sz="1900" b="1" dirty="0" smtClean="0">
                <a:latin typeface="Times New Roman" pitchFamily="18" charset="0"/>
                <a:cs typeface="Times New Roman" pitchFamily="18" charset="0"/>
              </a:rPr>
              <a:t>THE RUSSIAN COAT OF ARMS HAS :</a:t>
            </a:r>
          </a:p>
          <a:p>
            <a:pPr marL="531813" indent="-531813">
              <a:spcBef>
                <a:spcPts val="350"/>
              </a:spcBef>
              <a:buClrTx/>
              <a:buSzTx/>
              <a:buFontTx/>
              <a:buNone/>
              <a:tabLst>
                <a:tab pos="1101725" algn="l"/>
                <a:tab pos="2016125" algn="l"/>
                <a:tab pos="2930525" algn="l"/>
                <a:tab pos="3844925" algn="l"/>
                <a:tab pos="4759325" algn="l"/>
                <a:tab pos="5673725" algn="l"/>
                <a:tab pos="6588125" algn="l"/>
                <a:tab pos="7502525" algn="l"/>
                <a:tab pos="8416925" algn="l"/>
                <a:tab pos="9331325" algn="l"/>
                <a:tab pos="10245725" algn="l"/>
              </a:tabLst>
              <a:defRPr/>
            </a:pPr>
            <a:r>
              <a:rPr lang="en-US" sz="1900" dirty="0" smtClean="0">
                <a:latin typeface="Times New Roman" pitchFamily="16" charset="0"/>
                <a:cs typeface="Times New Roman" pitchFamily="16" charset="0"/>
              </a:rPr>
              <a:t>A) TWO- HEADED EAGLE</a:t>
            </a:r>
          </a:p>
          <a:p>
            <a:pPr marL="531813" indent="-531813">
              <a:spcBef>
                <a:spcPts val="350"/>
              </a:spcBef>
              <a:buClrTx/>
              <a:buSzTx/>
              <a:buFontTx/>
              <a:buNone/>
              <a:tabLst>
                <a:tab pos="1101725" algn="l"/>
                <a:tab pos="2016125" algn="l"/>
                <a:tab pos="2930525" algn="l"/>
                <a:tab pos="3844925" algn="l"/>
                <a:tab pos="4759325" algn="l"/>
                <a:tab pos="5673725" algn="l"/>
                <a:tab pos="6588125" algn="l"/>
                <a:tab pos="7502525" algn="l"/>
                <a:tab pos="8416925" algn="l"/>
                <a:tab pos="9331325" algn="l"/>
                <a:tab pos="10245725" algn="l"/>
              </a:tabLst>
              <a:defRPr/>
            </a:pPr>
            <a:r>
              <a:rPr lang="en-US" sz="1900" dirty="0" smtClean="0">
                <a:latin typeface="Times New Roman" pitchFamily="16" charset="0"/>
                <a:cs typeface="Times New Roman" pitchFamily="16" charset="0"/>
              </a:rPr>
              <a:t>B) TWO CROWNS</a:t>
            </a:r>
          </a:p>
          <a:p>
            <a:pPr marL="531813" indent="-531813">
              <a:spcBef>
                <a:spcPts val="350"/>
              </a:spcBef>
              <a:buClrTx/>
              <a:buSzTx/>
              <a:buFontTx/>
              <a:buNone/>
              <a:tabLst>
                <a:tab pos="1101725" algn="l"/>
                <a:tab pos="2016125" algn="l"/>
                <a:tab pos="2930525" algn="l"/>
                <a:tab pos="3844925" algn="l"/>
                <a:tab pos="4759325" algn="l"/>
                <a:tab pos="5673725" algn="l"/>
                <a:tab pos="6588125" algn="l"/>
                <a:tab pos="7502525" algn="l"/>
                <a:tab pos="8416925" algn="l"/>
                <a:tab pos="9331325" algn="l"/>
                <a:tab pos="10245725" algn="l"/>
              </a:tabLst>
              <a:defRPr/>
            </a:pPr>
            <a:r>
              <a:rPr lang="en-US" sz="1900" dirty="0" smtClean="0">
                <a:latin typeface="Times New Roman" pitchFamily="16" charset="0"/>
                <a:cs typeface="Times New Roman" pitchFamily="16" charset="0"/>
              </a:rPr>
              <a:t>C) TWO CROSSES</a:t>
            </a:r>
            <a:endParaRPr lang="ru-RU" sz="1900" dirty="0" smtClean="0">
              <a:latin typeface="Times New Roman" pitchFamily="16" charset="0"/>
              <a:cs typeface="Times New Roman" pitchFamily="16" charset="0"/>
            </a:endParaRPr>
          </a:p>
          <a:p>
            <a:pPr marL="531813" indent="-531813" algn="just">
              <a:spcBef>
                <a:spcPts val="350"/>
              </a:spcBef>
              <a:buClrTx/>
              <a:buSzTx/>
              <a:buFontTx/>
              <a:buNone/>
              <a:tabLst>
                <a:tab pos="1101725" algn="l"/>
                <a:tab pos="2016125" algn="l"/>
                <a:tab pos="2930525" algn="l"/>
                <a:tab pos="3844925" algn="l"/>
                <a:tab pos="4759325" algn="l"/>
                <a:tab pos="5673725" algn="l"/>
                <a:tab pos="6588125" algn="l"/>
                <a:tab pos="7502525" algn="l"/>
                <a:tab pos="8416925" algn="l"/>
                <a:tab pos="9331325" algn="l"/>
                <a:tab pos="10245725" algn="l"/>
              </a:tabLst>
              <a:defRPr/>
            </a:pPr>
            <a:r>
              <a:rPr lang="en-US" sz="1900" b="1" dirty="0" smtClean="0">
                <a:latin typeface="Times New Roman" pitchFamily="16" charset="0"/>
                <a:cs typeface="Times New Roman" pitchFamily="16" charset="0"/>
              </a:rPr>
              <a:t>THE RUSSIAN FLAG CONSISTS OF  … STRIPES.</a:t>
            </a:r>
          </a:p>
          <a:p>
            <a:pPr marL="531813" indent="-531813">
              <a:spcBef>
                <a:spcPts val="350"/>
              </a:spcBef>
              <a:buClrTx/>
              <a:buSzTx/>
              <a:buFontTx/>
              <a:buAutoNum type="alphaUcParenR"/>
              <a:tabLst>
                <a:tab pos="1101725" algn="l"/>
                <a:tab pos="2016125" algn="l"/>
                <a:tab pos="2930525" algn="l"/>
                <a:tab pos="3844925" algn="l"/>
                <a:tab pos="4759325" algn="l"/>
                <a:tab pos="5673725" algn="l"/>
                <a:tab pos="6588125" algn="l"/>
                <a:tab pos="7502525" algn="l"/>
                <a:tab pos="8416925" algn="l"/>
                <a:tab pos="9331325" algn="l"/>
                <a:tab pos="10245725" algn="l"/>
              </a:tabLst>
              <a:defRPr/>
            </a:pPr>
            <a:r>
              <a:rPr lang="en-US" sz="1900" dirty="0" smtClean="0">
                <a:latin typeface="Times New Roman" pitchFamily="16" charset="0"/>
                <a:cs typeface="Times New Roman" pitchFamily="16" charset="0"/>
              </a:rPr>
              <a:t>THREE</a:t>
            </a:r>
          </a:p>
          <a:p>
            <a:pPr marL="531813" indent="-531813">
              <a:spcBef>
                <a:spcPts val="350"/>
              </a:spcBef>
              <a:buClrTx/>
              <a:buSzTx/>
              <a:buFontTx/>
              <a:buAutoNum type="alphaUcParenR"/>
              <a:tabLst>
                <a:tab pos="1101725" algn="l"/>
                <a:tab pos="2016125" algn="l"/>
                <a:tab pos="2930525" algn="l"/>
                <a:tab pos="3844925" algn="l"/>
                <a:tab pos="4759325" algn="l"/>
                <a:tab pos="5673725" algn="l"/>
                <a:tab pos="6588125" algn="l"/>
                <a:tab pos="7502525" algn="l"/>
                <a:tab pos="8416925" algn="l"/>
                <a:tab pos="9331325" algn="l"/>
                <a:tab pos="10245725" algn="l"/>
              </a:tabLst>
              <a:defRPr/>
            </a:pPr>
            <a:r>
              <a:rPr lang="en-US" sz="1900" dirty="0" smtClean="0">
                <a:latin typeface="Times New Roman" pitchFamily="16" charset="0"/>
                <a:cs typeface="Times New Roman" pitchFamily="16" charset="0"/>
              </a:rPr>
              <a:t> FOUR </a:t>
            </a:r>
          </a:p>
          <a:p>
            <a:pPr marL="531813" indent="-531813">
              <a:spcBef>
                <a:spcPts val="350"/>
              </a:spcBef>
              <a:buClrTx/>
              <a:buSzTx/>
              <a:buFontTx/>
              <a:buAutoNum type="alphaUcParenR"/>
              <a:tabLst>
                <a:tab pos="1101725" algn="l"/>
                <a:tab pos="2016125" algn="l"/>
                <a:tab pos="2930525" algn="l"/>
                <a:tab pos="3844925" algn="l"/>
                <a:tab pos="4759325" algn="l"/>
                <a:tab pos="5673725" algn="l"/>
                <a:tab pos="6588125" algn="l"/>
                <a:tab pos="7502525" algn="l"/>
                <a:tab pos="8416925" algn="l"/>
                <a:tab pos="9331325" algn="l"/>
                <a:tab pos="10245725" algn="l"/>
              </a:tabLst>
              <a:defRPr/>
            </a:pPr>
            <a:r>
              <a:rPr lang="en-US" sz="1900" dirty="0" smtClean="0">
                <a:latin typeface="Times New Roman" pitchFamily="16" charset="0"/>
                <a:cs typeface="Times New Roman" pitchFamily="16" charset="0"/>
              </a:rPr>
              <a:t>FIVE </a:t>
            </a:r>
          </a:p>
          <a:p>
            <a:pPr marL="531813" indent="-531813">
              <a:spcBef>
                <a:spcPts val="350"/>
              </a:spcBef>
              <a:buClrTx/>
              <a:buSzTx/>
              <a:buNone/>
              <a:tabLst>
                <a:tab pos="1101725" algn="l"/>
                <a:tab pos="2016125" algn="l"/>
                <a:tab pos="2930525" algn="l"/>
                <a:tab pos="3844925" algn="l"/>
                <a:tab pos="4759325" algn="l"/>
                <a:tab pos="5673725" algn="l"/>
                <a:tab pos="6588125" algn="l"/>
                <a:tab pos="7502525" algn="l"/>
                <a:tab pos="8416925" algn="l"/>
                <a:tab pos="9331325" algn="l"/>
                <a:tab pos="10245725" algn="l"/>
              </a:tabLst>
              <a:defRPr/>
            </a:pPr>
            <a:r>
              <a:rPr lang="en-US" sz="1900" b="1" dirty="0" smtClean="0">
                <a:latin typeface="Times New Roman" pitchFamily="16" charset="0"/>
                <a:cs typeface="Times New Roman" pitchFamily="16" charset="0"/>
              </a:rPr>
              <a:t>MOSCOW WAS FOUNDED BY … IN  …</a:t>
            </a:r>
          </a:p>
          <a:p>
            <a:pPr marL="531813" indent="-531813">
              <a:spcBef>
                <a:spcPts val="350"/>
              </a:spcBef>
              <a:buClrTx/>
              <a:buSzTx/>
              <a:buAutoNum type="alphaUcParenR"/>
              <a:tabLst>
                <a:tab pos="1101725" algn="l"/>
                <a:tab pos="2016125" algn="l"/>
                <a:tab pos="2930525" algn="l"/>
                <a:tab pos="3844925" algn="l"/>
                <a:tab pos="4759325" algn="l"/>
                <a:tab pos="5673725" algn="l"/>
                <a:tab pos="6588125" algn="l"/>
                <a:tab pos="7502525" algn="l"/>
                <a:tab pos="8416925" algn="l"/>
                <a:tab pos="9331325" algn="l"/>
                <a:tab pos="10245725" algn="l"/>
              </a:tabLst>
              <a:defRPr/>
            </a:pPr>
            <a:r>
              <a:rPr lang="en-US" sz="1900" dirty="0" smtClean="0">
                <a:latin typeface="Times New Roman" pitchFamily="16" charset="0"/>
                <a:cs typeface="Times New Roman" pitchFamily="16" charset="0"/>
              </a:rPr>
              <a:t>IVAN III IN 1500</a:t>
            </a:r>
          </a:p>
          <a:p>
            <a:pPr marL="531813" indent="-531813">
              <a:spcBef>
                <a:spcPts val="350"/>
              </a:spcBef>
              <a:buClrTx/>
              <a:buSzTx/>
              <a:buAutoNum type="alphaUcParenR"/>
              <a:tabLst>
                <a:tab pos="1101725" algn="l"/>
                <a:tab pos="2016125" algn="l"/>
                <a:tab pos="2930525" algn="l"/>
                <a:tab pos="3844925" algn="l"/>
                <a:tab pos="4759325" algn="l"/>
                <a:tab pos="5673725" algn="l"/>
                <a:tab pos="6588125" algn="l"/>
                <a:tab pos="7502525" algn="l"/>
                <a:tab pos="8416925" algn="l"/>
                <a:tab pos="9331325" algn="l"/>
                <a:tab pos="10245725" algn="l"/>
              </a:tabLst>
              <a:defRPr/>
            </a:pPr>
            <a:r>
              <a:rPr lang="en-US" sz="1900" dirty="0" smtClean="0">
                <a:latin typeface="Times New Roman" pitchFamily="16" charset="0"/>
                <a:cs typeface="Times New Roman" pitchFamily="16" charset="0"/>
              </a:rPr>
              <a:t>DOLGORUKIY IN 1147</a:t>
            </a:r>
          </a:p>
          <a:p>
            <a:pPr marL="531813" indent="-531813">
              <a:spcBef>
                <a:spcPts val="350"/>
              </a:spcBef>
              <a:buClrTx/>
              <a:buSzTx/>
              <a:buAutoNum type="alphaUcParenR"/>
              <a:tabLst>
                <a:tab pos="1101725" algn="l"/>
                <a:tab pos="2016125" algn="l"/>
                <a:tab pos="2930525" algn="l"/>
                <a:tab pos="3844925" algn="l"/>
                <a:tab pos="4759325" algn="l"/>
                <a:tab pos="5673725" algn="l"/>
                <a:tab pos="6588125" algn="l"/>
                <a:tab pos="7502525" algn="l"/>
                <a:tab pos="8416925" algn="l"/>
                <a:tab pos="9331325" algn="l"/>
                <a:tab pos="10245725" algn="l"/>
              </a:tabLst>
              <a:defRPr/>
            </a:pPr>
            <a:r>
              <a:rPr lang="en-US" sz="1900" dirty="0" smtClean="0">
                <a:latin typeface="Times New Roman" pitchFamily="16" charset="0"/>
                <a:cs typeface="Times New Roman" pitchFamily="16" charset="0"/>
              </a:rPr>
              <a:t>PETER THE GREAT IN 1100</a:t>
            </a:r>
          </a:p>
          <a:p>
            <a:pPr marL="531813" indent="-531813">
              <a:spcBef>
                <a:spcPts val="350"/>
              </a:spcBef>
              <a:buClrTx/>
              <a:buSzTx/>
              <a:buAutoNum type="alphaUcParenR"/>
              <a:tabLst>
                <a:tab pos="1101725" algn="l"/>
                <a:tab pos="2016125" algn="l"/>
                <a:tab pos="2930525" algn="l"/>
                <a:tab pos="3844925" algn="l"/>
                <a:tab pos="4759325" algn="l"/>
                <a:tab pos="5673725" algn="l"/>
                <a:tab pos="6588125" algn="l"/>
                <a:tab pos="7502525" algn="l"/>
                <a:tab pos="8416925" algn="l"/>
                <a:tab pos="9331325" algn="l"/>
                <a:tab pos="10245725" algn="l"/>
              </a:tabLst>
              <a:defRPr/>
            </a:pPr>
            <a:endParaRPr lang="en-US" sz="2000" dirty="0" smtClean="0">
              <a:latin typeface="Times New Roman" pitchFamily="16" charset="0"/>
              <a:cs typeface="Times New Roman" pitchFamily="16" charset="0"/>
            </a:endParaRP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Stop">
              <a:avLst/>
            </a:prstTxWarp>
          </a:bodyPr>
          <a:lstStyle/>
          <a:p>
            <a:pPr algn="ctr"/>
            <a:r>
              <a:rPr lang="en-US" b="1" dirty="0" smtClean="0"/>
              <a:t>Check yourself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1. – C </a:t>
            </a:r>
          </a:p>
          <a:p>
            <a:r>
              <a:rPr lang="en-US" b="1" dirty="0" smtClean="0"/>
              <a:t>2. - B  </a:t>
            </a:r>
          </a:p>
          <a:p>
            <a:r>
              <a:rPr lang="en-US" b="1" dirty="0" smtClean="0"/>
              <a:t>3. – B </a:t>
            </a:r>
          </a:p>
          <a:p>
            <a:r>
              <a:rPr lang="en-US" b="1" dirty="0" smtClean="0"/>
              <a:t>4. – A </a:t>
            </a:r>
          </a:p>
          <a:p>
            <a:r>
              <a:rPr lang="en-US" b="1" dirty="0" smtClean="0"/>
              <a:t>5. – A </a:t>
            </a:r>
          </a:p>
          <a:p>
            <a:r>
              <a:rPr lang="en-US" b="1" dirty="0" smtClean="0"/>
              <a:t>6. – B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Stop">
              <a:avLst/>
            </a:prstTxWarp>
          </a:bodyPr>
          <a:lstStyle/>
          <a:p>
            <a:pPr algn="ctr"/>
            <a:r>
              <a:rPr lang="en-US" b="1" dirty="0" smtClean="0"/>
              <a:t>Some tasks for the text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b="1" dirty="0" smtClean="0">
                <a:latin typeface="Baskerville Old Face" pitchFamily="18" charset="0"/>
              </a:rPr>
              <a:t>1. To read the text and to give titles to each paragraph.</a:t>
            </a:r>
          </a:p>
          <a:p>
            <a:pPr algn="just"/>
            <a:r>
              <a:rPr lang="en-US" sz="3600" b="1" dirty="0" smtClean="0">
                <a:latin typeface="Baskerville Old Face" pitchFamily="18" charset="0"/>
              </a:rPr>
              <a:t>2. To complete the sentences with the information from the text.</a:t>
            </a:r>
          </a:p>
          <a:p>
            <a:pPr algn="just"/>
            <a:r>
              <a:rPr lang="en-US" sz="3600" b="1" dirty="0" smtClean="0">
                <a:latin typeface="Baskerville Old Face" pitchFamily="18" charset="0"/>
              </a:rPr>
              <a:t>3.To present your knowledge about Russia. 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9501222" cy="1285884"/>
          </a:xfrm>
        </p:spPr>
        <p:txBody>
          <a:bodyPr>
            <a:prstTxWarp prst="textStop">
              <a:avLst>
                <a:gd name="adj" fmla="val 19423"/>
              </a:avLst>
            </a:prstTxWarp>
            <a:noAutofit/>
          </a:bodyPr>
          <a:lstStyle/>
          <a:p>
            <a:pPr algn="ctr"/>
            <a:r>
              <a:rPr lang="en-US" sz="8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 Demi" pitchFamily="32" charset="0"/>
              </a:rPr>
              <a:t>Russia at a glance</a:t>
            </a:r>
            <a:r>
              <a:rPr lang="en-US" sz="8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itchFamily="32" charset="0"/>
              </a:rPr>
              <a:t> </a:t>
            </a:r>
            <a:endParaRPr lang="ru-RU" sz="72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1313" indent="-341313" algn="just">
              <a:lnSpc>
                <a:spcPct val="80000"/>
              </a:lnSpc>
              <a:spcBef>
                <a:spcPts val="5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IT IS THE LARGEST COUNTRY IN THE WORLD.</a:t>
            </a:r>
          </a:p>
          <a:p>
            <a:pPr marL="341313" indent="-341313" algn="just">
              <a:lnSpc>
                <a:spcPct val="80000"/>
              </a:lnSpc>
              <a:spcBef>
                <a:spcPts val="5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RUSSIA CONSISTS OF EUROPE AND ASIA.</a:t>
            </a:r>
          </a:p>
          <a:p>
            <a:pPr marL="341313" indent="-341313" algn="just">
              <a:lnSpc>
                <a:spcPct val="80000"/>
              </a:lnSpc>
              <a:spcBef>
                <a:spcPts val="5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COUNTRY IS WASHED BY 12 SEAS AND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OCEANS : THE PACIFIC, THE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ARCTIC  AND THE ATLANTIC.</a:t>
            </a:r>
          </a:p>
          <a:p>
            <a:pPr marL="341313" indent="-341313" algn="just">
              <a:lnSpc>
                <a:spcPct val="80000"/>
              </a:lnSpc>
              <a:spcBef>
                <a:spcPts val="5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ITS TOTAL AREA IS OVER 17 MILLION SQUARE KILOMETRES.</a:t>
            </a:r>
          </a:p>
          <a:p>
            <a:pPr algn="just"/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Chevron">
              <a:avLst/>
            </a:prstTxWarp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Symbols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</TotalTime>
  <Words>271</Words>
  <Application>Microsoft Office PowerPoint</Application>
  <PresentationFormat>Экран (4:3)</PresentationFormat>
  <Paragraphs>59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Symbols of America</vt:lpstr>
      <vt:lpstr>Nature</vt:lpstr>
      <vt:lpstr>The Capital </vt:lpstr>
      <vt:lpstr>Russia</vt:lpstr>
      <vt:lpstr>The test about Russia</vt:lpstr>
      <vt:lpstr>Check yourself</vt:lpstr>
      <vt:lpstr>Some tasks for the text</vt:lpstr>
      <vt:lpstr>Russia at a glance </vt:lpstr>
      <vt:lpstr>Symbols</vt:lpstr>
      <vt:lpstr>Nature and climate</vt:lpstr>
      <vt:lpstr>Rivers, mountains and lakes</vt:lpstr>
      <vt:lpstr>The capital</vt:lpstr>
      <vt:lpstr>Famous Places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Anthem</dc:title>
  <dc:creator>dell</dc:creator>
  <cp:lastModifiedBy>Лена</cp:lastModifiedBy>
  <cp:revision>93</cp:revision>
  <dcterms:created xsi:type="dcterms:W3CDTF">2015-04-20T05:44:03Z</dcterms:created>
  <dcterms:modified xsi:type="dcterms:W3CDTF">2015-04-22T15:06:40Z</dcterms:modified>
</cp:coreProperties>
</file>