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2" r:id="rId4"/>
    <p:sldId id="292" r:id="rId5"/>
    <p:sldId id="303" r:id="rId6"/>
    <p:sldId id="317" r:id="rId7"/>
    <p:sldId id="318" r:id="rId8"/>
    <p:sldId id="320" r:id="rId9"/>
    <p:sldId id="333" r:id="rId10"/>
    <p:sldId id="334" r:id="rId11"/>
    <p:sldId id="335" r:id="rId12"/>
    <p:sldId id="336" r:id="rId13"/>
    <p:sldId id="337" r:id="rId14"/>
    <p:sldId id="338" r:id="rId15"/>
    <p:sldId id="266" r:id="rId16"/>
    <p:sldId id="267" r:id="rId17"/>
    <p:sldId id="268" r:id="rId18"/>
    <p:sldId id="269" r:id="rId19"/>
    <p:sldId id="270" r:id="rId20"/>
    <p:sldId id="271" r:id="rId21"/>
    <p:sldId id="31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5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A63DB-605B-42F6-A51D-AA0EB5491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26858E-D2BB-4F72-AD71-B91FA004A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C37EFF-2A2F-4642-A39E-978999076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DDA702-6D5A-4654-8443-A17720D6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2EA38D-77EF-438B-836C-CA44DEE9B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92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F38E8-3FDD-438E-836F-82CAB8473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C18985-DD39-45AA-8F6D-F60CDE3B9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015D5D-3C58-4D82-B541-C7F7E465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72951A-B381-4D57-895A-04C052D4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2850ED-D975-45E4-A2A4-26E8EFA2F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47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374AA1-142B-4CB3-B200-2782F86AD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397296-412A-4125-8607-95EF08C7E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546C17-5A29-4A3C-856B-41437A265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7241FB-1522-411D-A943-3E1300B0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7B3FCD-C720-4E84-83BE-2836A27E7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44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B863C-FF55-461F-AD78-296C75091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7E06A-7CDC-42FF-8D4F-7DF8BCB0E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A88678-0FB7-4767-8FEA-5E44E7E76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CB87FF-2B9E-448E-9D0F-EF621AC0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5AB1D6-F682-442F-AA73-F75F7A37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1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18C50-2BE1-4020-8370-BB8023E67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918114-E17C-42F9-93AB-B8E210B21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23326A-A724-4801-A2FE-2D4F7D418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989526-5A81-4A27-B726-642F070DD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0F306D-167D-474C-9750-4F064560C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40129-37A6-4FFF-9A19-1640C624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95D502-7360-40EE-B936-700549470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3E1CC1-0A45-40AE-B957-FFD3D0B93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1C87DA-0425-452B-96D9-6E84FF57E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5A033C-5460-4962-AD60-4717F760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36FB4F-026C-48DE-8F55-E214CDE63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1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9C1FB6-1832-4155-A0F6-996B93254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3EE635-4D27-42C2-B8E9-46A3467B7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E86F86-5308-41C5-837E-4D566B6F7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313D83-C1BE-4648-B808-350BE940D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B5B01B-10BB-4A20-9513-2EDE27E96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EDA70D-4839-4334-9DEE-BE7CE9A7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12673F-9463-407F-BAD0-F5C199F4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4A38228-37E8-40E0-9F0E-447831E1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23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60DEE-6D34-4804-AAF6-B80BDCBF9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D19A9C-73CB-4F74-B663-3C83F31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FC10B6-4695-4244-9987-52F8571F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1AD99E-14A5-4822-A64C-34F758BAB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21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038F72-E190-4E5E-B880-32F1ADB8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D39322-9968-43C2-80C4-ECAFA83EE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03B2C9-E408-4F79-9CCC-612CCB708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2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D4C02-E450-4FEB-87C3-F42C3B402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9BEE7-F40D-4991-81A2-A3920DC51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A2361F-DF89-432D-8AD9-66AA879A2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5EFA47-304F-4AA0-949A-5C298ABC6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F9DCA9-3EA3-4413-BE77-FEC93B497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4D5655-C945-4BA0-AD9B-C17E31402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4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FA99DD-AD4D-41BB-8291-CA34C6891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C7E6720-B48B-4806-ACC8-A6C05CF02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4C7338-0D2F-4114-9040-45730CAB3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21A2B2-508E-4BA7-9795-D4590E206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D210FF-5A34-4A45-A5F9-CC5FA4871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99448C-8C2D-47DD-B522-E65A98B2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60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72652-BCE9-4F00-8C50-ED143B93E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58CD77-5E66-4399-BAA3-C5E95C719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5542E-0ED9-4520-9D69-AD31C7D12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51BC28-5833-4C60-AD1D-3B8EFE355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E53F2-2D24-4442-A607-42794855B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6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BC78F-C983-4B68-ADD9-BE4997D9A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5538" y="16237"/>
            <a:ext cx="6889071" cy="199899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ЛИЧНОСТЬ И ПРОФЕССИЯ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B0FE35-C728-4082-9551-F3B44AA61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4863" y="3133817"/>
            <a:ext cx="7367098" cy="1502545"/>
          </a:xfrm>
        </p:spPr>
        <p:txBody>
          <a:bodyPr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ТЕМПЕРАМЕНТ И ПРОФЕССИЯ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AC574A-AF5D-4AB1-904F-5B71099DF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52" y="0"/>
            <a:ext cx="5118495" cy="6690843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07DCBEB5-E610-4E81-8C19-7D7CE9C13CF0}"/>
              </a:ext>
            </a:extLst>
          </p:cNvPr>
          <p:cNvSpPr txBox="1">
            <a:spLocks/>
          </p:cNvSpPr>
          <p:nvPr/>
        </p:nvSpPr>
        <p:spPr>
          <a:xfrm>
            <a:off x="5403384" y="6604002"/>
            <a:ext cx="6788616" cy="237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Ашапская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   Учитель технологии   Степанова Елена Владимировна    2021г.</a:t>
            </a:r>
          </a:p>
        </p:txBody>
      </p:sp>
    </p:spTree>
    <p:extLst>
      <p:ext uri="{BB962C8B-B14F-4D97-AF65-F5344CB8AC3E}">
        <p14:creationId xmlns:p14="http://schemas.microsoft.com/office/powerpoint/2010/main" val="2527672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ADEF89E-8292-47AC-B223-FF463BD85A79}"/>
              </a:ext>
            </a:extLst>
          </p:cNvPr>
          <p:cNvSpPr txBox="1">
            <a:spLocks/>
          </p:cNvSpPr>
          <p:nvPr/>
        </p:nvSpPr>
        <p:spPr>
          <a:xfrm>
            <a:off x="135802" y="0"/>
            <a:ext cx="10087190" cy="2231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	Сангвинический  темперамент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118BD7-D592-438C-A44D-8774EF7746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940"/>
          <a:stretch/>
        </p:blipFill>
        <p:spPr>
          <a:xfrm rot="21445671">
            <a:off x="359438" y="1059727"/>
            <a:ext cx="11578254" cy="554126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C9FD1B-9710-4C45-B27C-A5BE70C8B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46329">
            <a:off x="8596239" y="1076935"/>
            <a:ext cx="3070275" cy="415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02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B04A4B8-7428-410E-93FF-3E664A0B4A93}"/>
              </a:ext>
            </a:extLst>
          </p:cNvPr>
          <p:cNvSpPr txBox="1">
            <a:spLocks/>
          </p:cNvSpPr>
          <p:nvPr/>
        </p:nvSpPr>
        <p:spPr>
          <a:xfrm>
            <a:off x="135802" y="0"/>
            <a:ext cx="10087190" cy="184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	Меланхолический  темперамент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02A69D-7711-406F-B4CF-69152F5478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57"/>
          <a:stretch/>
        </p:blipFill>
        <p:spPr>
          <a:xfrm rot="21410699">
            <a:off x="757595" y="860025"/>
            <a:ext cx="9776294" cy="573328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71D709-5CF0-4D28-B1BF-F567C320F8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1"/>
          <a:stretch/>
        </p:blipFill>
        <p:spPr>
          <a:xfrm rot="21439144">
            <a:off x="7533528" y="767908"/>
            <a:ext cx="2578370" cy="342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79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9D07D2-3F57-4D06-B262-9D6B440CD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58" y="256032"/>
            <a:ext cx="11734929" cy="2889504"/>
          </a:xfrm>
          <a:prstGeom prst="rect">
            <a:avLst/>
          </a:prstGeom>
        </p:spPr>
      </p:pic>
      <p:pic>
        <p:nvPicPr>
          <p:cNvPr id="5" name="Picture 8" descr="C:\Documents and Settings\Oxana.HOME-26D7B77438\Рабочий стол\атос.jpg">
            <a:extLst>
              <a:ext uri="{FF2B5EF4-FFF2-40B4-BE49-F238E27FC236}">
                <a16:creationId xmlns:a16="http://schemas.microsoft.com/office/drawing/2014/main" id="{760D7946-3ACB-42A8-806C-24C43B13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3" y="3429000"/>
            <a:ext cx="3474720" cy="260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Oxana.HOME-26D7B77438\Рабочий стол\портос.jpg">
            <a:extLst>
              <a:ext uri="{FF2B5EF4-FFF2-40B4-BE49-F238E27FC236}">
                <a16:creationId xmlns:a16="http://schemas.microsoft.com/office/drawing/2014/main" id="{9B36951A-3333-4492-9295-F35F953D9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6438" y="4194440"/>
            <a:ext cx="2709754" cy="270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Oxana.HOME-26D7B77438\Рабочий стол\арамис.jpg">
            <a:extLst>
              <a:ext uri="{FF2B5EF4-FFF2-40B4-BE49-F238E27FC236}">
                <a16:creationId xmlns:a16="http://schemas.microsoft.com/office/drawing/2014/main" id="{FE4AAC8C-3783-419A-8419-8BAB7DD9A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0622" y="3145536"/>
            <a:ext cx="303371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Oxana.HOME-26D7B77438\Рабочий стол\д.jpg">
            <a:extLst>
              <a:ext uri="{FF2B5EF4-FFF2-40B4-BE49-F238E27FC236}">
                <a16:creationId xmlns:a16="http://schemas.microsoft.com/office/drawing/2014/main" id="{76A82530-E0DD-4E51-B6B5-36729886A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85179" y="4234148"/>
            <a:ext cx="3172063" cy="253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4656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50DB85-CA3D-42E1-B1DC-A4184391F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03" y="228058"/>
            <a:ext cx="11473147" cy="45816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2301AE-33E0-4542-B242-E4AA65AED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915" y="4532717"/>
            <a:ext cx="3959485" cy="232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74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A889FA-132F-4C48-9BC3-120005F03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75" y="426272"/>
            <a:ext cx="11045952" cy="16559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30771E-31C4-4E3F-81B2-57D7DD8DD4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4" r="72969" b="72507"/>
          <a:stretch/>
        </p:blipFill>
        <p:spPr>
          <a:xfrm>
            <a:off x="9170155" y="1846145"/>
            <a:ext cx="2634170" cy="47215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9B537AB-A99F-479D-922D-C31C0BD6567C}"/>
              </a:ext>
            </a:extLst>
          </p:cNvPr>
          <p:cNvSpPr txBox="1">
            <a:spLocks/>
          </p:cNvSpPr>
          <p:nvPr/>
        </p:nvSpPr>
        <p:spPr>
          <a:xfrm>
            <a:off x="-518160" y="3763886"/>
            <a:ext cx="12710160" cy="33559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	Успешность человека зависит 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от темперамента, 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 от способностей, знаний, навыков 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 направленности личности.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118976D-1197-4607-822B-5B6BA9B0876D}"/>
              </a:ext>
            </a:extLst>
          </p:cNvPr>
          <p:cNvSpPr txBox="1">
            <a:spLocks/>
          </p:cNvSpPr>
          <p:nvPr/>
        </p:nvSpPr>
        <p:spPr>
          <a:xfrm>
            <a:off x="1035906" y="2652819"/>
            <a:ext cx="10618752" cy="14687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i="1" dirty="0"/>
              <a:t>	Умным или глупым, честным или лживым, талантливым или бездарным может быть человек с любым темпераментом.</a:t>
            </a:r>
          </a:p>
        </p:txBody>
      </p:sp>
    </p:spTree>
    <p:extLst>
      <p:ext uri="{BB962C8B-B14F-4D97-AF65-F5344CB8AC3E}">
        <p14:creationId xmlns:p14="http://schemas.microsoft.com/office/powerpoint/2010/main" val="3862637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89B68A-4173-4CF6-B49B-0C0C93E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Проверь себя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89A386-7076-424B-B339-9E9A11178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 Хладнокровие и невозмутимость больше всего необходимы  </a:t>
            </a:r>
          </a:p>
          <a:p>
            <a:pPr marL="0" indent="0">
              <a:buNone/>
            </a:pPr>
            <a:r>
              <a:rPr lang="ru-RU" dirty="0"/>
              <a:t> 	а)</a:t>
            </a:r>
            <a:r>
              <a:rPr lang="en-US" dirty="0"/>
              <a:t> </a:t>
            </a:r>
            <a:r>
              <a:rPr lang="ru-RU" dirty="0"/>
              <a:t>сотруднику правоохранительных органов</a:t>
            </a:r>
          </a:p>
          <a:p>
            <a:pPr marL="0" indent="0">
              <a:buNone/>
            </a:pPr>
            <a:r>
              <a:rPr lang="ru-RU" dirty="0"/>
              <a:t>	б) учителю</a:t>
            </a:r>
          </a:p>
          <a:p>
            <a:pPr marL="0" indent="0">
              <a:buNone/>
            </a:pPr>
            <a:r>
              <a:rPr lang="ru-RU" dirty="0"/>
              <a:t>	в) слесарю</a:t>
            </a:r>
          </a:p>
          <a:p>
            <a:pPr marL="0" indent="0">
              <a:buNone/>
            </a:pPr>
            <a:r>
              <a:rPr lang="ru-RU" dirty="0"/>
              <a:t>	г) повару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0E6F50-90FF-43C7-939B-DF738A97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595" y="0"/>
            <a:ext cx="1560409" cy="15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07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70C04-4F9C-4468-898F-A5DA7DE81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A804C5-6FF2-4603-9A52-A01DF165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6" y="1825625"/>
            <a:ext cx="11514338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2. Для меланхолика больше всего подойдет работа</a:t>
            </a:r>
          </a:p>
          <a:p>
            <a:pPr marL="0" indent="0">
              <a:buNone/>
            </a:pPr>
            <a:r>
              <a:rPr lang="ru-RU" dirty="0"/>
              <a:t>	а)</a:t>
            </a:r>
            <a:r>
              <a:rPr lang="en-US" dirty="0"/>
              <a:t> </a:t>
            </a:r>
            <a:r>
              <a:rPr lang="ru-RU" dirty="0"/>
              <a:t>юриста</a:t>
            </a:r>
          </a:p>
          <a:p>
            <a:pPr marL="0" indent="0">
              <a:buNone/>
            </a:pPr>
            <a:r>
              <a:rPr lang="ru-RU" dirty="0"/>
              <a:t>	б) журналиста</a:t>
            </a:r>
          </a:p>
          <a:p>
            <a:pPr marL="0" indent="0">
              <a:buNone/>
            </a:pPr>
            <a:r>
              <a:rPr lang="ru-RU" dirty="0"/>
              <a:t>	в) парикмахера</a:t>
            </a:r>
          </a:p>
          <a:p>
            <a:pPr marL="0" indent="0">
              <a:buNone/>
            </a:pPr>
            <a:r>
              <a:rPr lang="ru-RU" dirty="0"/>
              <a:t>	г) корректора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2E9973-2062-4090-8A35-576E0A823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595" y="0"/>
            <a:ext cx="1560409" cy="15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00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C9835-E694-4B6E-BD32-0ABC2F818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9E5CAF-29E0-4D8E-9108-344BE8B76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3. Руководить людьми труднее всего</a:t>
            </a:r>
          </a:p>
          <a:p>
            <a:pPr marL="0" indent="0">
              <a:buNone/>
            </a:pPr>
            <a:r>
              <a:rPr lang="ru-RU" dirty="0"/>
              <a:t>	а)</a:t>
            </a:r>
            <a:r>
              <a:rPr lang="en-US" dirty="0"/>
              <a:t> </a:t>
            </a:r>
            <a:r>
              <a:rPr lang="ru-RU" dirty="0"/>
              <a:t>сангвинику</a:t>
            </a:r>
          </a:p>
          <a:p>
            <a:pPr marL="0" indent="0">
              <a:buNone/>
            </a:pPr>
            <a:r>
              <a:rPr lang="ru-RU" dirty="0"/>
              <a:t>	б) холерику</a:t>
            </a:r>
          </a:p>
          <a:p>
            <a:pPr marL="0" indent="0">
              <a:buNone/>
            </a:pPr>
            <a:r>
              <a:rPr lang="ru-RU" dirty="0"/>
              <a:t>	в) флегматику</a:t>
            </a:r>
          </a:p>
          <a:p>
            <a:pPr marL="0" indent="0">
              <a:buNone/>
            </a:pPr>
            <a:r>
              <a:rPr lang="ru-RU" dirty="0"/>
              <a:t>	г) меланхолику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2FCEAE-AD32-40AA-87F3-322A27BD5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595" y="0"/>
            <a:ext cx="1560409" cy="15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6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20B02-5450-4362-B25A-E1162C923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DBB380-C0E3-479F-A5EE-FB6AF9A7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4430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4. Холерику комфортнее будет заниматься</a:t>
            </a:r>
          </a:p>
          <a:p>
            <a:pPr marL="0" indent="0">
              <a:buNone/>
            </a:pPr>
            <a:r>
              <a:rPr lang="ru-RU" dirty="0"/>
              <a:t>		а)</a:t>
            </a:r>
            <a:r>
              <a:rPr lang="en-US" dirty="0"/>
              <a:t> </a:t>
            </a:r>
            <a:r>
              <a:rPr lang="ru-RU" dirty="0"/>
              <a:t>научной деятельностью</a:t>
            </a:r>
          </a:p>
          <a:p>
            <a:pPr marL="0" indent="0">
              <a:buNone/>
            </a:pPr>
            <a:r>
              <a:rPr lang="ru-RU" dirty="0"/>
              <a:t>		б) физическим трудом</a:t>
            </a:r>
          </a:p>
          <a:p>
            <a:pPr marL="0" indent="0">
              <a:buNone/>
            </a:pPr>
            <a:r>
              <a:rPr lang="ru-RU" dirty="0"/>
              <a:t>		в) обслуживанием клиентов</a:t>
            </a:r>
          </a:p>
          <a:p>
            <a:pPr marL="0" indent="0">
              <a:buNone/>
            </a:pPr>
            <a:r>
              <a:rPr lang="ru-RU" dirty="0"/>
              <a:t>		г) вычислением  и расчётами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4B3843-5C54-4E8E-962E-562C1CA74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595" y="0"/>
            <a:ext cx="1560409" cy="15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55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1414D-9B8E-423B-AA38-017945045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CF91F3-04A1-40DB-B440-90BCDE5A3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680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5. Меланхолику не рекомендуется работать </a:t>
            </a:r>
          </a:p>
          <a:p>
            <a:pPr marL="0" indent="0">
              <a:buNone/>
            </a:pPr>
            <a:r>
              <a:rPr lang="ru-RU" dirty="0"/>
              <a:t>			а)</a:t>
            </a:r>
            <a:r>
              <a:rPr lang="en-US" dirty="0"/>
              <a:t> </a:t>
            </a:r>
            <a:r>
              <a:rPr lang="ru-RU" dirty="0"/>
              <a:t>терапевтом</a:t>
            </a:r>
          </a:p>
          <a:p>
            <a:pPr marL="0" indent="0">
              <a:buNone/>
            </a:pPr>
            <a:r>
              <a:rPr lang="ru-RU" dirty="0"/>
              <a:t>			б) хирургом</a:t>
            </a:r>
          </a:p>
          <a:p>
            <a:pPr marL="0" indent="0">
              <a:buNone/>
            </a:pPr>
            <a:r>
              <a:rPr lang="ru-RU" dirty="0"/>
              <a:t>			в) окулистом</a:t>
            </a:r>
          </a:p>
          <a:p>
            <a:pPr marL="0" indent="0">
              <a:buNone/>
            </a:pPr>
            <a:r>
              <a:rPr lang="ru-RU" dirty="0"/>
              <a:t>			г) рентгенолог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D8E0FC-29C0-4946-94A8-FDF9E029A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595" y="0"/>
            <a:ext cx="1560409" cy="15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1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9B2B7-CACF-43BF-A76D-CCE24E14F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726" y="4684942"/>
            <a:ext cx="7455762" cy="2750937"/>
          </a:xfrm>
        </p:spPr>
        <p:txBody>
          <a:bodyPr>
            <a:normAutofit/>
          </a:bodyPr>
          <a:lstStyle/>
          <a:p>
            <a:pPr algn="ctr"/>
            <a:r>
              <a:rPr lang="ru-RU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ru-RU" sz="3200" b="1" i="0" dirty="0">
                <a:solidFill>
                  <a:srgbClr val="333333"/>
                </a:solidFill>
                <a:effectLst/>
                <a:latin typeface="YS Text"/>
              </a:rPr>
              <a:t>Вильгельм Вундт</a:t>
            </a:r>
            <a:br>
              <a:rPr lang="ru-RU" sz="1000" b="0" i="0" dirty="0">
                <a:solidFill>
                  <a:srgbClr val="000000"/>
                </a:solidFill>
                <a:effectLst/>
                <a:latin typeface="Linux Libertine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		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(1832-1920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YS Text"/>
              </a:rPr>
              <a:t>Немецкий врач, физиолог и психолог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8EAC7E-8BE5-495E-BDDC-4199E6D5A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10" y="633695"/>
            <a:ext cx="7216066" cy="35240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 будничных радостях и горестях</a:t>
            </a:r>
          </a:p>
          <a:p>
            <a:pPr marL="0" indent="0">
              <a:buNone/>
            </a:pPr>
            <a:r>
              <a:rPr lang="ru-RU" dirty="0"/>
              <a:t>       		          нужно быть сангвиником, </a:t>
            </a:r>
          </a:p>
          <a:p>
            <a:pPr marL="0" indent="0">
              <a:buNone/>
            </a:pPr>
            <a:r>
              <a:rPr lang="ru-RU" dirty="0"/>
              <a:t>в важных событиях жизни – меланхоликом,</a:t>
            </a:r>
          </a:p>
          <a:p>
            <a:pPr marL="0" indent="0">
              <a:buNone/>
            </a:pPr>
            <a:r>
              <a:rPr lang="ru-RU" dirty="0"/>
              <a:t> относительно влечений, </a:t>
            </a:r>
          </a:p>
          <a:p>
            <a:pPr marL="0" indent="0">
              <a:buNone/>
            </a:pPr>
            <a:r>
              <a:rPr lang="ru-RU" dirty="0"/>
              <a:t>затрагивающих наши интересы, - холериком,</a:t>
            </a:r>
          </a:p>
          <a:p>
            <a:pPr marL="0" indent="0">
              <a:buNone/>
            </a:pPr>
            <a:r>
              <a:rPr lang="ru-RU" dirty="0"/>
              <a:t> в исполнении желаний - флегматиком.</a:t>
            </a:r>
          </a:p>
          <a:p>
            <a:pPr marL="0" indent="0">
              <a:buNone/>
            </a:pPr>
            <a:r>
              <a:rPr lang="ru-RU" dirty="0"/>
              <a:t>		</a:t>
            </a:r>
            <a:r>
              <a:rPr lang="ru-RU" i="1" dirty="0"/>
              <a:t>			В. Вундт	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F4FB8A-EBD2-456E-A6C0-D7F0DDB45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718" y="899326"/>
            <a:ext cx="3348445" cy="378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46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8360C-773B-403C-A82A-A2B1279BC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D887B1-4DAC-4905-B9BF-354AB84B4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А</a:t>
            </a:r>
          </a:p>
          <a:p>
            <a:pPr marL="514350" indent="-514350">
              <a:buAutoNum type="arabicPeriod"/>
            </a:pPr>
            <a:r>
              <a:rPr lang="ru-RU" dirty="0"/>
              <a:t>Г</a:t>
            </a:r>
          </a:p>
          <a:p>
            <a:pPr marL="514350" indent="-514350">
              <a:buAutoNum type="arabicPeriod"/>
            </a:pPr>
            <a:r>
              <a:rPr lang="ru-RU" dirty="0"/>
              <a:t>Г</a:t>
            </a:r>
          </a:p>
          <a:p>
            <a:pPr marL="514350" indent="-514350">
              <a:buAutoNum type="arabicPeriod"/>
            </a:pPr>
            <a:r>
              <a:rPr lang="ru-RU" dirty="0"/>
              <a:t>В</a:t>
            </a:r>
          </a:p>
          <a:p>
            <a:pPr marL="514350" indent="-514350">
              <a:buAutoNum type="arabicPeriod"/>
            </a:pPr>
            <a:r>
              <a:rPr lang="ru-RU" dirty="0"/>
              <a:t>Б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210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F9C25-277A-41B6-97A2-14C4C291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C79396-23AC-4EDB-B19C-2CCB01BEC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5800" cy="4351338"/>
          </a:xfrm>
        </p:spPr>
        <p:txBody>
          <a:bodyPr/>
          <a:lstStyle/>
          <a:p>
            <a:r>
              <a:rPr lang="ru-RU" dirty="0"/>
              <a:t>Запишите в карту самодиагностики результаты работы с опросником «Формула темперамента»</a:t>
            </a:r>
          </a:p>
          <a:p>
            <a:endParaRPr lang="ru-RU" dirty="0"/>
          </a:p>
          <a:p>
            <a:r>
              <a:rPr lang="ru-RU" dirty="0"/>
              <a:t>Существует ли связь </a:t>
            </a:r>
          </a:p>
          <a:p>
            <a:pPr marL="0" indent="0">
              <a:buNone/>
            </a:pPr>
            <a:r>
              <a:rPr lang="ru-RU" dirty="0"/>
              <a:t>			между вашим типом темперамента  и поведением?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5BDA59-AB8A-4CC2-8D42-9BE2D73D6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36" y="0"/>
            <a:ext cx="124908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38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4EA9C-C2E4-4805-9AF0-0487D48DE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1041B5-1104-4EA8-90FA-A28238F1E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9532" y="6392672"/>
            <a:ext cx="3282468" cy="4609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ГИППОКРАТ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7377F9-142E-489E-AA70-654E0EA4A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95" y="189802"/>
            <a:ext cx="11831209" cy="57247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1E4DD4-1220-458F-8E6F-8B2E8386E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65142" y="1866011"/>
            <a:ext cx="328246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32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B6EEA-4750-4215-9CD6-42632BDA9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17" y="1359932"/>
            <a:ext cx="12067712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	Темперамент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комплекс особенностей нервной системы,</a:t>
            </a:r>
            <a:br>
              <a:rPr lang="ru-RU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 который определяет скорость, силу и уравновешенность 									наших реакций.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4BC81D-8E1D-4765-A1FA-623429B6A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049" y="3429000"/>
            <a:ext cx="11549849" cy="2586577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Темперамент проявляется в мышлении, речи, манере общения. </a:t>
            </a:r>
          </a:p>
          <a:p>
            <a:pPr marL="0" indent="0">
              <a:buNone/>
            </a:pPr>
            <a:r>
              <a:rPr lang="ru-RU" dirty="0"/>
              <a:t> 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E4274D-79D3-4718-AD95-22FC41726BDE}"/>
              </a:ext>
            </a:extLst>
          </p:cNvPr>
          <p:cNvSpPr txBox="1">
            <a:spLocks/>
          </p:cNvSpPr>
          <p:nvPr/>
        </p:nvSpPr>
        <p:spPr>
          <a:xfrm>
            <a:off x="204186" y="4172505"/>
            <a:ext cx="12210495" cy="2885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F49EE3-D272-4BA4-9A85-1B6F9DF45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58574">
            <a:off x="1127043" y="4820473"/>
            <a:ext cx="9600623" cy="135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2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CF062-CD01-4501-8052-9B8B4F94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02" y="0"/>
            <a:ext cx="8093798" cy="45720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	«Формула темперамента»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Прочитайте характеристики, 	описывающие разные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	типы темперамента,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	и отметьте  «+»  те,  	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	которые относятся к вам .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A61C89-2C71-4973-9C12-D849A5CAB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02388" cy="85225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C8ACDE-27D3-42F6-AFDE-46D9B11D2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794" y="852257"/>
            <a:ext cx="5339406" cy="572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49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4706869-1F3E-430C-808F-8D11DAB27294}"/>
              </a:ext>
            </a:extLst>
          </p:cNvPr>
          <p:cNvSpPr txBox="1">
            <a:spLocks/>
          </p:cNvSpPr>
          <p:nvPr/>
        </p:nvSpPr>
        <p:spPr>
          <a:xfrm>
            <a:off x="135802" y="0"/>
            <a:ext cx="6996518" cy="6437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Утверждения в верхнем правом 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	квадрате жёлтого цвета 			характеризуют холериков (Х)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В нижнем правом квадрате 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оранжевого цвета – сангвиников (С)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	В нижнем левом квадрате 	зелёного цвета – флегматиков (Ф)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В верхнем левом квадрате 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   сиреневого цвета – меланхоликов (М)</a:t>
            </a:r>
          </a:p>
          <a:p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8ABC62-7316-48F6-9162-D764240D1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640" y="890607"/>
            <a:ext cx="4735558" cy="507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96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4FAEC2-0861-4B99-9672-D81DD1800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092" y="749808"/>
            <a:ext cx="4718499" cy="505849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4A1B115-BC63-4E71-B191-8DFB323847C3}"/>
              </a:ext>
            </a:extLst>
          </p:cNvPr>
          <p:cNvSpPr txBox="1">
            <a:spLocks/>
          </p:cNvSpPr>
          <p:nvPr/>
        </p:nvSpPr>
        <p:spPr>
          <a:xfrm>
            <a:off x="233801" y="-182880"/>
            <a:ext cx="11724398" cy="6291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Подчитайте число  плюсов в каждом квадрате. 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Запишите в тетради формулу 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своего темперамента по степени 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проявлений четырёх типов темперамента.</a:t>
            </a:r>
          </a:p>
          <a:p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Например, формула Х8 - С5 - Ф3 - М2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означает, что преобладает холерический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темперамент, менее выражен 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сангвинический, ещё меньше признаков 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флегматического и меланхолического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				 темпераментов.</a:t>
            </a:r>
          </a:p>
        </p:txBody>
      </p:sp>
    </p:spTree>
    <p:extLst>
      <p:ext uri="{BB962C8B-B14F-4D97-AF65-F5344CB8AC3E}">
        <p14:creationId xmlns:p14="http://schemas.microsoft.com/office/powerpoint/2010/main" val="2442824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24333E7-81F0-4C8E-BE7C-3FA43EE12856}"/>
              </a:ext>
            </a:extLst>
          </p:cNvPr>
          <p:cNvSpPr txBox="1">
            <a:spLocks/>
          </p:cNvSpPr>
          <p:nvPr/>
        </p:nvSpPr>
        <p:spPr>
          <a:xfrm>
            <a:off x="135802" y="0"/>
            <a:ext cx="10087190" cy="2231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	Холерический  темперамент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D1594C-6714-464E-810D-CEFF87F636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476" b="31438"/>
          <a:stretch/>
        </p:blipFill>
        <p:spPr>
          <a:xfrm>
            <a:off x="135802" y="1060479"/>
            <a:ext cx="7234074" cy="45541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7F53C-506C-46D2-9AEE-E48FA060DB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748"/>
          <a:stretch/>
        </p:blipFill>
        <p:spPr>
          <a:xfrm rot="21052268">
            <a:off x="5885187" y="5050792"/>
            <a:ext cx="6210547" cy="13372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9FA372-92FA-4D83-9A78-3610010CB6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16" b="39009"/>
          <a:stretch/>
        </p:blipFill>
        <p:spPr>
          <a:xfrm>
            <a:off x="8716874" y="982570"/>
            <a:ext cx="2585852" cy="332841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9D505F-7E21-49C2-882B-9065C39EA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610" y="284140"/>
            <a:ext cx="3546764" cy="359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34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94209C2-D053-48AA-B7EE-7B44F3B332AE}"/>
              </a:ext>
            </a:extLst>
          </p:cNvPr>
          <p:cNvSpPr txBox="1">
            <a:spLocks/>
          </p:cNvSpPr>
          <p:nvPr/>
        </p:nvSpPr>
        <p:spPr>
          <a:xfrm>
            <a:off x="-687158" y="-199853"/>
            <a:ext cx="10087190" cy="2231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	Флегматический  темперамент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F8804C-7327-4345-A7CF-432B6D9BC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9695">
            <a:off x="824242" y="802956"/>
            <a:ext cx="9590771" cy="52520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08DDC1-7109-4227-9AEA-8D3A7BAD9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544" r="529" b="83465"/>
          <a:stretch/>
        </p:blipFill>
        <p:spPr>
          <a:xfrm rot="21356701">
            <a:off x="2934652" y="5571093"/>
            <a:ext cx="8968655" cy="97102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C98092-C24D-44A6-9D05-79848BF3B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50378">
            <a:off x="7721117" y="588557"/>
            <a:ext cx="2423830" cy="33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76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518</Words>
  <Application>Microsoft Office PowerPoint</Application>
  <PresentationFormat>Широкоэкранный</PresentationFormat>
  <Paragraphs>83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Linux Libertine</vt:lpstr>
      <vt:lpstr>Times New Roman</vt:lpstr>
      <vt:lpstr>YS Text</vt:lpstr>
      <vt:lpstr>Тема Office</vt:lpstr>
      <vt:lpstr>ЛИЧНОСТЬ И ПРОФЕССИЯ    </vt:lpstr>
      <vt:lpstr> Вильгельм Вундт     (1832-1920)   Немецкий врач, физиолог и психолог .   </vt:lpstr>
      <vt:lpstr>Презентация PowerPoint</vt:lpstr>
      <vt:lpstr> Темперамент –  комплекс особенностей нервной системы,  который определяет скорость, силу и уравновешенность          наших реакций.</vt:lpstr>
      <vt:lpstr> «Формула темперамента»   Прочитайте характеристики,  описывающие разные   типы темперамента,   и отметьте  «+»  те,     которые относятся к вам 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Проверь себя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ЛИЧНОСТЬ И ПРОФЕССИЯ    </dc:title>
  <dc:creator>valeriy stepanov</dc:creator>
  <cp:lastModifiedBy>valeriy stepanov</cp:lastModifiedBy>
  <cp:revision>13</cp:revision>
  <dcterms:created xsi:type="dcterms:W3CDTF">2021-09-01T13:58:45Z</dcterms:created>
  <dcterms:modified xsi:type="dcterms:W3CDTF">2021-10-12T11:18:48Z</dcterms:modified>
</cp:coreProperties>
</file>