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56" r:id="rId3"/>
    <p:sldId id="257" r:id="rId4"/>
    <p:sldId id="258" r:id="rId5"/>
    <p:sldId id="265" r:id="rId6"/>
    <p:sldId id="272" r:id="rId7"/>
    <p:sldId id="266" r:id="rId8"/>
    <p:sldId id="267" r:id="rId9"/>
    <p:sldId id="268" r:id="rId10"/>
    <p:sldId id="271" r:id="rId11"/>
    <p:sldId id="269" r:id="rId12"/>
    <p:sldId id="270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FDD0B5-FA66-4DE5-BEB7-A44C587A92D7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E00779-C9C9-4BFA-835D-7519AB4432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7DCBA-006B-4704-B487-E3B1B488BE29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F73AD-271F-484F-A35C-31231C6902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3DD37-E6BF-4835-8B5F-53D01ED7E829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6930C-760D-46BF-99D1-2073FF6F7D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A141-3779-4850-A275-674F08682BC2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34DE4-0262-4BD3-AC8D-975EAE57D0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7B804F-13BE-499F-AF0D-3BDCA495CFD1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02DC66-A0B9-4A32-BF01-89453823C1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FC5E9-476E-4ECA-8409-950406043492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A6511-EBAA-436E-B173-921322522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7C3B6CB-FD13-4093-981C-CDCA0C487B2A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D973DE-F180-445B-9F3F-235152E7A0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F1F2E-8826-4DC2-AEA6-7A20CE2246E9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F881D-1C03-4AA8-B543-7B69F5B4F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80EC862-0118-41E5-A830-D326BC9B2342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D15EF3-93AA-4169-A74A-08FFE62A3B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A962AF8-CD04-4828-B494-0DC87C2294CD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9C99E1F-B0A3-46DF-AD86-4E35441FD3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1A85432-72D5-4DA6-B656-1F15C5D1FC13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DBC07F-55A3-4C4B-A84D-FA9A36BC0D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7157A30-326E-4219-8359-F90A01F0A178}" type="datetimeFigureOut">
              <a:rPr lang="ru-RU"/>
              <a:pPr>
                <a:defRPr/>
              </a:pPr>
              <a:t>13.12.2022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251B4F2-9020-483B-82CB-E5EDC0FA24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9" r:id="rId2"/>
    <p:sldLayoutId id="2147483735" r:id="rId3"/>
    <p:sldLayoutId id="2147483730" r:id="rId4"/>
    <p:sldLayoutId id="2147483736" r:id="rId5"/>
    <p:sldLayoutId id="2147483731" r:id="rId6"/>
    <p:sldLayoutId id="2147483737" r:id="rId7"/>
    <p:sldLayoutId id="2147483738" r:id="rId8"/>
    <p:sldLayoutId id="2147483739" r:id="rId9"/>
    <p:sldLayoutId id="2147483732" r:id="rId10"/>
    <p:sldLayoutId id="21474837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549275"/>
            <a:ext cx="7407275" cy="273526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dirty="0" smtClean="0"/>
              <a:t>Презентация к уроку алгебры </a:t>
            </a:r>
            <a:br>
              <a:rPr lang="ru-RU" dirty="0" smtClean="0"/>
            </a:br>
            <a:r>
              <a:rPr lang="ru-RU" dirty="0" smtClean="0"/>
              <a:t>по теме: </a:t>
            </a:r>
            <a:br>
              <a:rPr lang="ru-RU" dirty="0" smtClean="0"/>
            </a:br>
            <a:r>
              <a:rPr lang="ru-RU" dirty="0" smtClean="0"/>
              <a:t>«Вынесение общего множителя за скобки»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8888" y="3213100"/>
            <a:ext cx="7407275" cy="3095625"/>
          </a:xfrm>
        </p:spPr>
        <p:txBody>
          <a:bodyPr/>
          <a:lstStyle/>
          <a:p>
            <a:pPr algn="r" eaLnBrk="1" hangingPunct="1">
              <a:defRPr/>
            </a:pPr>
            <a:endParaRPr lang="ru-RU" dirty="0" smtClean="0"/>
          </a:p>
          <a:p>
            <a:pPr algn="r" eaLnBrk="1" hangingPunct="1">
              <a:defRPr/>
            </a:pPr>
            <a:r>
              <a:rPr lang="ru-RU" dirty="0" smtClean="0"/>
              <a:t>Выполнила:</a:t>
            </a:r>
          </a:p>
          <a:p>
            <a:pPr algn="r" eaLnBrk="1" hangingPunct="1">
              <a:defRPr/>
            </a:pPr>
            <a:r>
              <a:rPr lang="ru-RU" dirty="0" smtClean="0"/>
              <a:t>Зотова И.А.,</a:t>
            </a:r>
          </a:p>
          <a:p>
            <a:pPr algn="r" eaLnBrk="1" hangingPunct="1">
              <a:defRPr/>
            </a:pPr>
            <a:r>
              <a:rPr lang="ru-RU" dirty="0" smtClean="0"/>
              <a:t>учитель математики</a:t>
            </a:r>
          </a:p>
          <a:p>
            <a:pPr algn="r" eaLnBrk="1" hangingPunct="1">
              <a:defRPr/>
            </a:pPr>
            <a:r>
              <a:rPr lang="ru-RU" dirty="0" smtClean="0"/>
              <a:t>МБОУ «</a:t>
            </a:r>
            <a:r>
              <a:rPr lang="ru-RU" dirty="0" err="1" smtClean="0"/>
              <a:t>Ашапская</a:t>
            </a:r>
            <a:r>
              <a:rPr lang="ru-RU" dirty="0" smtClean="0"/>
              <a:t> СОШ»</a:t>
            </a:r>
          </a:p>
          <a:p>
            <a:pPr algn="r" eaLnBrk="1" hangingPunct="1">
              <a:defRPr/>
            </a:pPr>
            <a:r>
              <a:rPr lang="ru-RU" dirty="0" smtClean="0"/>
              <a:t>2022 год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Итог урока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26241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002060"/>
                </a:solidFill>
                <a:latin typeface="Century Schoolbook" pitchFamily="18" charset="0"/>
              </a:rPr>
              <a:t>Продолжи фразу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Я сегодня на уроке узнал…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Я сегодня на уроке научился…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C00000"/>
                </a:solidFill>
                <a:latin typeface="Century Schoolbook" pitchFamily="18" charset="0"/>
              </a:rPr>
              <a:t>Я сегодня на уроке …</a:t>
            </a:r>
          </a:p>
        </p:txBody>
      </p:sp>
      <p:pic>
        <p:nvPicPr>
          <p:cNvPr id="17412" name="Picture 4" descr="http://do.cdodd.ru/pluginfile.php/13137/course/overviewfiles/inmultiri-impartiri-si-alte-operatii-clasa-a-iii-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88" y="4143375"/>
            <a:ext cx="2212975" cy="223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Домашнее задание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75" y="3000375"/>
            <a:ext cx="7497763" cy="1481138"/>
          </a:xfrm>
        </p:spPr>
        <p:txBody>
          <a:bodyPr>
            <a:normAutofit fontScale="77500" lnSpcReduction="2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Century Schoolbook" pitchFamily="18" charset="0"/>
              </a:rPr>
              <a:t>Выполнить  задание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Century Schoolbook" pitchFamily="18" charset="0"/>
              </a:rPr>
              <a:t> на </a:t>
            </a:r>
            <a:r>
              <a:rPr lang="ru-RU" sz="4000" b="1" dirty="0" err="1" smtClean="0">
                <a:solidFill>
                  <a:srgbClr val="C00000"/>
                </a:solidFill>
                <a:latin typeface="Century Schoolbook" pitchFamily="18" charset="0"/>
              </a:rPr>
              <a:t>Учи.ру</a:t>
            </a:r>
            <a:r>
              <a:rPr lang="ru-RU" sz="4000" b="1" dirty="0" smtClean="0">
                <a:solidFill>
                  <a:srgbClr val="C00000"/>
                </a:solidFill>
                <a:latin typeface="Century Schoolbook" pitchFamily="18" charset="0"/>
              </a:rPr>
              <a:t> по ссылке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Century Schoolbook" pitchFamily="18" charset="0"/>
              </a:rPr>
              <a:t> </a:t>
            </a:r>
            <a:endParaRPr lang="ru-RU" sz="4000" b="1" dirty="0">
              <a:solidFill>
                <a:srgbClr val="C0000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9460" name="Picture 2" descr="https://cf2.ppt-online.org/files2/slide/b/BEPIVfUgyweD2sYxT3oLJ4pikGutmrS1ZaXn9H/slide-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47675"/>
            <a:ext cx="9753600" cy="730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25" y="2000250"/>
            <a:ext cx="7407275" cy="14716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Урок алгебры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25" y="4429125"/>
            <a:ext cx="7407275" cy="1752600"/>
          </a:xfrm>
        </p:spPr>
        <p:txBody>
          <a:bodyPr/>
          <a:lstStyle/>
          <a:p>
            <a:pPr marL="26988" algn="ctr" eaLnBrk="1" hangingPunct="1"/>
            <a:r>
              <a:rPr lang="ru-RU" b="1" smtClean="0">
                <a:solidFill>
                  <a:srgbClr val="002060"/>
                </a:solidFill>
                <a:latin typeface="Century Schoolbook" pitchFamily="18" charset="0"/>
              </a:rPr>
              <a:t>7 класс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357188"/>
            <a:ext cx="74977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Девиз урока: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1000125" y="1928813"/>
            <a:ext cx="8143875" cy="128587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4800" b="1" smtClean="0">
                <a:solidFill>
                  <a:srgbClr val="C00000"/>
                </a:solidFill>
                <a:latin typeface="Century Schoolbook" pitchFamily="18" charset="0"/>
              </a:rPr>
              <a:t>«Математику учить –  ум точить!»</a:t>
            </a:r>
          </a:p>
        </p:txBody>
      </p:sp>
      <p:pic>
        <p:nvPicPr>
          <p:cNvPr id="10244" name="Picture 2" descr="-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8" y="3857625"/>
            <a:ext cx="2524125" cy="189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1714500"/>
            <a:ext cx="7497763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Математический диктант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pic>
        <p:nvPicPr>
          <p:cNvPr id="11267" name="Picture 2" descr="Без назван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75" y="3357563"/>
            <a:ext cx="2952750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Рабочий лист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447800"/>
            <a:ext cx="5429250" cy="4800600"/>
          </a:xfrm>
        </p:spPr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i="1" dirty="0" smtClean="0">
                <a:latin typeface="Century Schoolbook" pitchFamily="18" charset="0"/>
              </a:rPr>
              <a:t>Упростить выражение: </a:t>
            </a:r>
          </a:p>
          <a:p>
            <a:pPr marL="596646" indent="-514350" eaLnBrk="1" fontAlgn="auto" hangingPunct="1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b="1" dirty="0" smtClean="0">
                <a:latin typeface="Century Schoolbook" pitchFamily="18" charset="0"/>
              </a:rPr>
              <a:t>5 (а + 2) =</a:t>
            </a:r>
          </a:p>
          <a:p>
            <a:pPr marL="596646" indent="-514350" eaLnBrk="1" fontAlgn="auto" hangingPunct="1">
              <a:spcAft>
                <a:spcPts val="0"/>
              </a:spcAft>
              <a:buFont typeface="Wingdings 2"/>
              <a:buAutoNum type="arabicParenR" startAt="2"/>
              <a:defRPr/>
            </a:pPr>
            <a:r>
              <a:rPr lang="ru-RU" b="1" dirty="0" smtClean="0">
                <a:latin typeface="Century Schoolbook" pitchFamily="18" charset="0"/>
              </a:rPr>
              <a:t>7 (</a:t>
            </a:r>
            <a:r>
              <a:rPr lang="ru-RU" b="1" dirty="0" err="1" smtClean="0">
                <a:latin typeface="Century Schoolbook" pitchFamily="18" charset="0"/>
              </a:rPr>
              <a:t>х</a:t>
            </a:r>
            <a:r>
              <a:rPr lang="ru-RU" b="1" dirty="0" smtClean="0">
                <a:latin typeface="Century Schoolbook" pitchFamily="18" charset="0"/>
              </a:rPr>
              <a:t> - 3) – 3 (</a:t>
            </a:r>
            <a:r>
              <a:rPr lang="ru-RU" b="1" dirty="0" err="1" smtClean="0">
                <a:latin typeface="Century Schoolbook" pitchFamily="18" charset="0"/>
              </a:rPr>
              <a:t>х</a:t>
            </a:r>
            <a:r>
              <a:rPr lang="ru-RU" b="1" dirty="0" smtClean="0">
                <a:latin typeface="Century Schoolbook" pitchFamily="18" charset="0"/>
              </a:rPr>
              <a:t> – 7) =</a:t>
            </a:r>
          </a:p>
          <a:p>
            <a:pPr marL="596646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b="1" dirty="0" smtClean="0">
              <a:solidFill>
                <a:srgbClr val="0070C0"/>
              </a:solidFill>
              <a:latin typeface="Century Schoolbook" pitchFamily="18" charset="0"/>
            </a:endParaRPr>
          </a:p>
          <a:p>
            <a:pPr marL="596646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70C0"/>
                </a:solidFill>
                <a:latin typeface="Century Schoolbook" pitchFamily="18" charset="0"/>
              </a:rPr>
              <a:t>3)</a:t>
            </a:r>
            <a:r>
              <a:rPr lang="ru-RU" dirty="0" smtClean="0">
                <a:latin typeface="Century Schoolbook" pitchFamily="18" charset="0"/>
              </a:rPr>
              <a:t> </a:t>
            </a:r>
            <a:r>
              <a:rPr lang="ru-RU" b="1" dirty="0" smtClean="0">
                <a:latin typeface="Century Schoolbook" pitchFamily="18" charset="0"/>
              </a:rPr>
              <a:t>2х (</a:t>
            </a:r>
            <a:r>
              <a:rPr lang="ru-RU" b="1" dirty="0" err="1" smtClean="0">
                <a:latin typeface="Century Schoolbook" pitchFamily="18" charset="0"/>
              </a:rPr>
              <a:t>х</a:t>
            </a:r>
            <a:r>
              <a:rPr lang="ru-RU" b="1" dirty="0" smtClean="0">
                <a:latin typeface="Century Schoolbook" pitchFamily="18" charset="0"/>
              </a:rPr>
              <a:t> + 1) + 4х (2 – </a:t>
            </a:r>
            <a:r>
              <a:rPr lang="ru-RU" b="1" dirty="0" err="1" smtClean="0">
                <a:latin typeface="Century Schoolbook" pitchFamily="18" charset="0"/>
              </a:rPr>
              <a:t>х</a:t>
            </a:r>
            <a:r>
              <a:rPr lang="ru-RU" b="1" dirty="0" smtClean="0">
                <a:latin typeface="Century Schoolbook" pitchFamily="18" charset="0"/>
              </a:rPr>
              <a:t>) =</a:t>
            </a:r>
          </a:p>
          <a:p>
            <a:pPr marL="596646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b="1" i="1" dirty="0">
              <a:latin typeface="Century Schoolbook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929063" y="2000250"/>
            <a:ext cx="1746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entury Schoolbook" pitchFamily="18" charset="0"/>
              </a:rPr>
              <a:t>5а + 10 </a:t>
            </a:r>
            <a:endParaRPr lang="ru-RU" sz="3200">
              <a:solidFill>
                <a:srgbClr val="C00000"/>
              </a:solidFill>
              <a:latin typeface="Corbel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928938" y="3143250"/>
            <a:ext cx="4926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latin typeface="Century Schoolbook" pitchFamily="18" charset="0"/>
              </a:rPr>
              <a:t> = 7х </a:t>
            </a:r>
            <a:r>
              <a:rPr lang="ru-RU" sz="3200" b="1">
                <a:solidFill>
                  <a:srgbClr val="C00000"/>
                </a:solidFill>
                <a:latin typeface="Century Schoolbook" pitchFamily="18" charset="0"/>
              </a:rPr>
              <a:t>– 21 </a:t>
            </a:r>
            <a:r>
              <a:rPr lang="ru-RU" sz="3200" b="1">
                <a:latin typeface="Century Schoolbook" pitchFamily="18" charset="0"/>
              </a:rPr>
              <a:t>– 3х </a:t>
            </a:r>
            <a:r>
              <a:rPr lang="ru-RU" sz="3200" b="1">
                <a:solidFill>
                  <a:srgbClr val="C00000"/>
                </a:solidFill>
                <a:latin typeface="Century Schoolbook" pitchFamily="18" charset="0"/>
              </a:rPr>
              <a:t>+ 21 </a:t>
            </a:r>
            <a:r>
              <a:rPr lang="ru-RU" sz="3200" b="1">
                <a:latin typeface="Century Schoolbook" pitchFamily="18" charset="0"/>
              </a:rPr>
              <a:t>= 4х</a:t>
            </a:r>
            <a:endParaRPr lang="ru-RU" sz="3200">
              <a:solidFill>
                <a:srgbClr val="C00000"/>
              </a:solidFill>
              <a:latin typeface="Corbel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500188" y="4286250"/>
            <a:ext cx="66468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latin typeface="Century Schoolbook" pitchFamily="18" charset="0"/>
              </a:rPr>
              <a:t>= </a:t>
            </a:r>
            <a:r>
              <a:rPr lang="ru-RU" sz="3200" b="1">
                <a:solidFill>
                  <a:srgbClr val="C00000"/>
                </a:solidFill>
                <a:latin typeface="Century Schoolbook" pitchFamily="18" charset="0"/>
              </a:rPr>
              <a:t>2х²</a:t>
            </a:r>
            <a:r>
              <a:rPr lang="ru-RU" sz="3200" b="1">
                <a:latin typeface="Century Schoolbook" pitchFamily="18" charset="0"/>
              </a:rPr>
              <a:t> </a:t>
            </a:r>
            <a:r>
              <a:rPr lang="ru-RU" sz="3200" b="1">
                <a:solidFill>
                  <a:srgbClr val="0070C0"/>
                </a:solidFill>
                <a:latin typeface="Century Schoolbook" pitchFamily="18" charset="0"/>
              </a:rPr>
              <a:t>+ 2х + 8х </a:t>
            </a:r>
            <a:r>
              <a:rPr lang="ru-RU" sz="3200" b="1">
                <a:solidFill>
                  <a:srgbClr val="C00000"/>
                </a:solidFill>
                <a:latin typeface="Century Schoolbook" pitchFamily="18" charset="0"/>
              </a:rPr>
              <a:t>– 4х² </a:t>
            </a:r>
            <a:r>
              <a:rPr lang="ru-RU" sz="3200" b="1">
                <a:latin typeface="Century Schoolbook" pitchFamily="18" charset="0"/>
              </a:rPr>
              <a:t>= </a:t>
            </a:r>
            <a:r>
              <a:rPr lang="ru-RU" sz="3200" b="1">
                <a:solidFill>
                  <a:srgbClr val="C00000"/>
                </a:solidFill>
                <a:latin typeface="Century Schoolbook" pitchFamily="18" charset="0"/>
              </a:rPr>
              <a:t>-2х² </a:t>
            </a:r>
            <a:r>
              <a:rPr lang="ru-RU" sz="3200" b="1">
                <a:solidFill>
                  <a:srgbClr val="0070C0"/>
                </a:solidFill>
                <a:latin typeface="Century Schoolbook" pitchFamily="18" charset="0"/>
              </a:rPr>
              <a:t>+ 10х</a:t>
            </a:r>
            <a:endParaRPr lang="ru-RU" sz="3200">
              <a:solidFill>
                <a:srgbClr val="0070C0"/>
              </a:solidFill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 build="allAtOnce"/>
      <p:bldP spid="7" grpId="0" build="allAtOnce"/>
      <p:bldP spid="10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Рабочий лист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447800"/>
            <a:ext cx="7715250" cy="3409950"/>
          </a:xfrm>
        </p:spPr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i="1" dirty="0" smtClean="0">
                <a:latin typeface="Century Schoolbook" pitchFamily="18" charset="0"/>
              </a:rPr>
              <a:t>Записать выражение в виде произведения: </a:t>
            </a:r>
          </a:p>
          <a:p>
            <a:pPr marL="596646" indent="-514350" eaLnBrk="1" fontAlgn="auto" hangingPunct="1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b="1" dirty="0" smtClean="0">
                <a:latin typeface="Century Schoolbook" pitchFamily="18" charset="0"/>
              </a:rPr>
              <a:t>3 + 3 + 3 + 3 =</a:t>
            </a:r>
          </a:p>
          <a:p>
            <a:pPr marL="596646" indent="-514350" eaLnBrk="1" fontAlgn="auto" hangingPunct="1">
              <a:spcAft>
                <a:spcPts val="0"/>
              </a:spcAft>
              <a:buFont typeface="Wingdings 2"/>
              <a:buAutoNum type="arabicParenR" startAt="2"/>
              <a:defRPr/>
            </a:pPr>
            <a:r>
              <a:rPr lang="ru-RU" b="1" dirty="0" smtClean="0">
                <a:latin typeface="Century Schoolbook" pitchFamily="18" charset="0"/>
              </a:rPr>
              <a:t>12ху³ · (–2х²у²) · </a:t>
            </a:r>
            <a:r>
              <a:rPr lang="ru-RU" b="1" dirty="0" err="1" smtClean="0">
                <a:latin typeface="Century Schoolbook" pitchFamily="18" charset="0"/>
              </a:rPr>
              <a:t>ху</a:t>
            </a:r>
            <a:r>
              <a:rPr lang="ru-RU" b="1" dirty="0" smtClean="0">
                <a:latin typeface="Century Schoolbook" pitchFamily="18" charset="0"/>
              </a:rPr>
              <a:t> =</a:t>
            </a:r>
          </a:p>
          <a:p>
            <a:pPr marL="596646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70C0"/>
                </a:solidFill>
                <a:latin typeface="Century Schoolbook" pitchFamily="18" charset="0"/>
              </a:rPr>
              <a:t>3)</a:t>
            </a:r>
            <a:r>
              <a:rPr lang="ru-RU" dirty="0" smtClean="0">
                <a:latin typeface="Century Schoolbook" pitchFamily="18" charset="0"/>
              </a:rPr>
              <a:t>  </a:t>
            </a:r>
            <a:r>
              <a:rPr lang="ru-RU" b="1" dirty="0" smtClean="0">
                <a:latin typeface="Century Schoolbook" pitchFamily="18" charset="0"/>
              </a:rPr>
              <a:t>5х + 5у = </a:t>
            </a:r>
          </a:p>
          <a:p>
            <a:pPr marL="596646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70C0"/>
                </a:solidFill>
                <a:latin typeface="Century Schoolbook" pitchFamily="18" charset="0"/>
              </a:rPr>
              <a:t>4)</a:t>
            </a:r>
            <a:r>
              <a:rPr lang="ru-RU" b="1" dirty="0" smtClean="0">
                <a:latin typeface="Century Schoolbook" pitchFamily="18" charset="0"/>
              </a:rPr>
              <a:t>  3а – 3в = </a:t>
            </a:r>
          </a:p>
          <a:p>
            <a:pPr marL="596646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b="1" i="1" dirty="0">
              <a:latin typeface="Century Schoolbook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643438" y="2500313"/>
            <a:ext cx="11477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entury Schoolbook" pitchFamily="18" charset="0"/>
              </a:rPr>
              <a:t>3 · 4 </a:t>
            </a:r>
            <a:endParaRPr lang="ru-RU" sz="3200">
              <a:solidFill>
                <a:srgbClr val="C00000"/>
              </a:solidFill>
              <a:latin typeface="Corbel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215063" y="3071813"/>
            <a:ext cx="19351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latin typeface="Century Schoolbook" pitchFamily="18" charset="0"/>
              </a:rPr>
              <a:t> </a:t>
            </a:r>
            <a:r>
              <a:rPr lang="ru-RU" sz="3200" b="1">
                <a:solidFill>
                  <a:srgbClr val="C00000"/>
                </a:solidFill>
                <a:latin typeface="Century Schoolbook" pitchFamily="18" charset="0"/>
              </a:rPr>
              <a:t>- 24ху</a:t>
            </a:r>
            <a:r>
              <a:rPr lang="ru-RU" sz="3200" b="1">
                <a:solidFill>
                  <a:srgbClr val="C00000"/>
                </a:solidFill>
                <a:latin typeface="Corbel" pitchFamily="34" charset="0"/>
              </a:rPr>
              <a:t>⁶</a:t>
            </a:r>
            <a:r>
              <a:rPr lang="ru-RU" sz="3200" b="1">
                <a:solidFill>
                  <a:srgbClr val="C00000"/>
                </a:solidFill>
                <a:latin typeface="Century Schoolbook" pitchFamily="18" charset="0"/>
              </a:rPr>
              <a:t> </a:t>
            </a:r>
            <a:endParaRPr lang="ru-RU" sz="3200">
              <a:solidFill>
                <a:srgbClr val="C00000"/>
              </a:solidFill>
              <a:latin typeface="Corbel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714750" y="3643313"/>
            <a:ext cx="21002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entury Schoolbook" pitchFamily="18" charset="0"/>
              </a:rPr>
              <a:t>5 · (х + у)</a:t>
            </a:r>
            <a:endParaRPr lang="ru-RU" sz="3200">
              <a:solidFill>
                <a:srgbClr val="0070C0"/>
              </a:solidFill>
              <a:latin typeface="Corbel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714750" y="4214813"/>
            <a:ext cx="2047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entury Schoolbook" pitchFamily="18" charset="0"/>
              </a:rPr>
              <a:t>3 · (а – в)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 build="allAtOnce"/>
      <p:bldP spid="7" grpId="0" build="allAtOnce"/>
      <p:bldP spid="10" grpId="0" build="allAtOnce"/>
      <p:bldP spid="8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Тема урока: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1428750"/>
            <a:ext cx="8072437" cy="1338263"/>
          </a:xfrm>
        </p:spPr>
        <p:txBody>
          <a:bodyPr/>
          <a:lstStyle/>
          <a:p>
            <a:pPr marL="595313" indent="-514350" algn="ctr" eaLnBrk="1" hangingPunct="1">
              <a:buFont typeface="Wingdings 2" pitchFamily="18" charset="2"/>
              <a:buNone/>
            </a:pPr>
            <a:r>
              <a:rPr lang="ru-RU" sz="4000" b="1" smtClean="0">
                <a:solidFill>
                  <a:srgbClr val="C00000"/>
                </a:solidFill>
                <a:latin typeface="Century Schoolbook" pitchFamily="18" charset="0"/>
              </a:rPr>
              <a:t>Вынесение общего множителя за скобки                </a:t>
            </a:r>
          </a:p>
        </p:txBody>
      </p:sp>
      <p:pic>
        <p:nvPicPr>
          <p:cNvPr id="14340" name="Picture 4" descr="https://mydl.ru/wp-content/uploads/2022/04/hello_html_m1ade0f5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13" y="3286125"/>
            <a:ext cx="3471862" cy="288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Правило - схема</a:t>
            </a:r>
            <a:endParaRPr lang="ru-RU" b="1" dirty="0">
              <a:solidFill>
                <a:srgbClr val="002060"/>
              </a:solidFill>
              <a:latin typeface="Century Schoolbook" pitchFamily="18" charset="0"/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105251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	• 	    +        • 	 =         •  (         +       )   </a:t>
            </a:r>
          </a:p>
        </p:txBody>
      </p:sp>
      <p:sp>
        <p:nvSpPr>
          <p:cNvPr id="24578" name="Oval 2"/>
          <p:cNvSpPr>
            <a:spLocks noChangeArrowheads="1"/>
          </p:cNvSpPr>
          <p:nvPr/>
        </p:nvSpPr>
        <p:spPr bwMode="auto">
          <a:xfrm>
            <a:off x="1428750" y="1571625"/>
            <a:ext cx="333375" cy="304800"/>
          </a:xfrm>
          <a:prstGeom prst="ellipse">
            <a:avLst/>
          </a:prstGeom>
          <a:solidFill>
            <a:schemeClr val="accent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C00000"/>
              </a:solidFill>
              <a:latin typeface="+mn-lt"/>
              <a:cs typeface="+mn-cs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214563" y="1643063"/>
            <a:ext cx="304800" cy="247650"/>
          </a:xfrm>
          <a:prstGeom prst="rect">
            <a:avLst/>
          </a:prstGeom>
          <a:solidFill>
            <a:schemeClr val="accent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5366" name="AutoShape 4"/>
          <p:cNvSpPr>
            <a:spLocks noChangeArrowheads="1"/>
          </p:cNvSpPr>
          <p:nvPr/>
        </p:nvSpPr>
        <p:spPr bwMode="auto">
          <a:xfrm>
            <a:off x="3929063" y="1571625"/>
            <a:ext cx="266700" cy="247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3143250" y="1571625"/>
            <a:ext cx="333375" cy="304800"/>
          </a:xfrm>
          <a:prstGeom prst="ellipse">
            <a:avLst/>
          </a:prstGeom>
          <a:solidFill>
            <a:schemeClr val="accent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C00000"/>
              </a:solidFill>
              <a:latin typeface="+mn-lt"/>
              <a:cs typeface="+mn-cs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857875" y="1643063"/>
            <a:ext cx="304800" cy="247650"/>
          </a:xfrm>
          <a:prstGeom prst="rect">
            <a:avLst/>
          </a:prstGeom>
          <a:solidFill>
            <a:schemeClr val="accent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" name="Oval 2"/>
          <p:cNvSpPr>
            <a:spLocks noChangeArrowheads="1"/>
          </p:cNvSpPr>
          <p:nvPr/>
        </p:nvSpPr>
        <p:spPr bwMode="auto">
          <a:xfrm>
            <a:off x="4714875" y="1571625"/>
            <a:ext cx="333375" cy="304800"/>
          </a:xfrm>
          <a:prstGeom prst="ellipse">
            <a:avLst/>
          </a:prstGeom>
          <a:solidFill>
            <a:schemeClr val="accent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C00000"/>
              </a:solidFill>
              <a:latin typeface="+mn-lt"/>
              <a:cs typeface="+mn-cs"/>
            </a:endParaRPr>
          </a:p>
        </p:txBody>
      </p:sp>
      <p:sp>
        <p:nvSpPr>
          <p:cNvPr id="15370" name="AutoShape 4"/>
          <p:cNvSpPr>
            <a:spLocks noChangeArrowheads="1"/>
          </p:cNvSpPr>
          <p:nvPr/>
        </p:nvSpPr>
        <p:spPr bwMode="auto">
          <a:xfrm>
            <a:off x="6858000" y="1643063"/>
            <a:ext cx="266700" cy="247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5371" name="Picture 4" descr="https://mydl.ru/wp-content/uploads/2022/04/hello_html_m1ade0f5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75" y="3143250"/>
            <a:ext cx="3471863" cy="288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Century Schoolbook" pitchFamily="18" charset="0"/>
              </a:rPr>
              <a:t>Рабочий лист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16388" name="AutoShape 2" descr="https://www.zastavki.com/pictures/originals/2021People___Children_Boy_reading_a_book_on_a_white_background_with_numbers_151588_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6389" name="AutoShape 4" descr="https://www.zastavki.com/pictures/originals/2021People___Children_Boy_reading_a_book_on_a_white_background_with_numbers_151588_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6390" name="AutoShape 6" descr="https://www.zastavki.com/pictures/originals/2021People___Children_Boy_reading_a_book_on_a_white_background_with_numbers_151588_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6391" name="AutoShape 8" descr="https://nakladatelstvi.portal.cz/storage/cache/large/storage/main_image/5f4d0404d04f6_shutterstock-9419038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6392" name="AutoShape 10" descr="https://phonoteka.org/uploads/posts/2021-05/1620118584_41-phonoteka_org-p-veselaya-matematika-fon-45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16393" name="Picture 12" descr="https://trikky.ru/wp-content/blogs.dir/1/files/2020/03/12/matemati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88" y="2143125"/>
            <a:ext cx="3332162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245</TotalTime>
  <Words>206</Words>
  <Application>Microsoft Office PowerPoint</Application>
  <PresentationFormat>Экран (4:3)</PresentationFormat>
  <Paragraphs>45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Corbel</vt:lpstr>
      <vt:lpstr>Wingdings 2</vt:lpstr>
      <vt:lpstr>Verdana</vt:lpstr>
      <vt:lpstr>Calibri</vt:lpstr>
      <vt:lpstr>Gill Sans MT</vt:lpstr>
      <vt:lpstr>Century Schoolbook</vt:lpstr>
      <vt:lpstr>Солнцестояние</vt:lpstr>
      <vt:lpstr>Презентация к уроку алгебры  по теме:  «Вынесение общего множителя за скобки»</vt:lpstr>
      <vt:lpstr>Урок алгебры</vt:lpstr>
      <vt:lpstr>Девиз урока:</vt:lpstr>
      <vt:lpstr>Математический диктант</vt:lpstr>
      <vt:lpstr>Рабочий лист</vt:lpstr>
      <vt:lpstr>Рабочий лист</vt:lpstr>
      <vt:lpstr>Тема урока:</vt:lpstr>
      <vt:lpstr>Правило - схема</vt:lpstr>
      <vt:lpstr>Рабочий лист</vt:lpstr>
      <vt:lpstr>Итог урока</vt:lpstr>
      <vt:lpstr>Домашнее задание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алгебры</dc:title>
  <dc:creator>ирина</dc:creator>
  <cp:lastModifiedBy>yurij.elshin@yandex.ru</cp:lastModifiedBy>
  <cp:revision>34</cp:revision>
  <dcterms:created xsi:type="dcterms:W3CDTF">2022-11-13T08:08:19Z</dcterms:created>
  <dcterms:modified xsi:type="dcterms:W3CDTF">2022-12-13T11:55:41Z</dcterms:modified>
</cp:coreProperties>
</file>