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73" r:id="rId2"/>
    <p:sldId id="256" r:id="rId3"/>
    <p:sldId id="272" r:id="rId4"/>
    <p:sldId id="257" r:id="rId5"/>
    <p:sldId id="265" r:id="rId6"/>
    <p:sldId id="266" r:id="rId7"/>
    <p:sldId id="267" r:id="rId8"/>
    <p:sldId id="269" r:id="rId9"/>
    <p:sldId id="270" r:id="rId10"/>
    <p:sldId id="27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24" autoAdjust="0"/>
  </p:normalViewPr>
  <p:slideViewPr>
    <p:cSldViewPr snapToGrid="0">
      <p:cViewPr varScale="1">
        <p:scale>
          <a:sx n="110" d="100"/>
          <a:sy n="110" d="100"/>
        </p:scale>
        <p:origin x="-59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9F3EC-71D8-44E1-AD8A-BD32C9D062A8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70E20-0140-4094-A6A1-16038CC10D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199" y="665163"/>
            <a:ext cx="470816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199" y="3602038"/>
            <a:ext cx="470816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9723483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1127783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4933013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063201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idx="13"/>
          </p:nvPr>
        </p:nvSpPr>
        <p:spPr>
          <a:xfrm>
            <a:off x="719528" y="1825625"/>
            <a:ext cx="5087912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9709955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1977" y="765358"/>
            <a:ext cx="491667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11976" y="4589463"/>
            <a:ext cx="4835473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8449916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83367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0724264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72200" y="365125"/>
            <a:ext cx="5183188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085514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9547" y="260194"/>
            <a:ext cx="5087911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3819325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32666166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586651" cy="14015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80682" y="457201"/>
            <a:ext cx="4774706" cy="56437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58665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7641203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610662" y="987425"/>
            <a:ext cx="474472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0046387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5888" y="365125"/>
            <a:ext cx="50879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unset" dir="t"/>
            </a:scene3d>
            <a:sp3d extrusionH="57150" contourW="12700" prstMaterial="metal">
              <a:bevelT w="38100" h="38100"/>
              <a:contourClr>
                <a:schemeClr val="accent4">
                  <a:lumMod val="5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65888" y="1825625"/>
            <a:ext cx="508791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6D937-DF1D-41E6-B9D6-316CB067AABE}" type="datetimeFigureOut">
              <a:rPr lang="ru-RU" smtClean="0"/>
              <a:pPr/>
              <a:t>28.12.2023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21711-B3F4-4B1C-942E-FC3CB36048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1457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C99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192000" cy="869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79403" y="3087269"/>
            <a:ext cx="5157787" cy="823912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151339"/>
            <a:ext cx="5183188" cy="235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90526" y="3947285"/>
            <a:ext cx="3007354" cy="2145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508175" y="2002199"/>
            <a:ext cx="5652655" cy="2387600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00B050"/>
                </a:solidFill>
                <a:effectLst/>
              </a:rPr>
              <a:t>ФОРМИРУЮЩЕЕ ОЦЕНИВАНИЕ: ОЦЕНИВАНИЕ ДЛЯ ОБУЧЕНИЯ</a:t>
            </a:r>
            <a:endParaRPr lang="ru-RU" sz="4400" dirty="0">
              <a:solidFill>
                <a:srgbClr val="00B050"/>
              </a:solidFill>
              <a:effectLst/>
            </a:endParaRPr>
          </a:p>
        </p:txBody>
      </p:sp>
      <p:sp>
        <p:nvSpPr>
          <p:cNvPr id="5" name="Подзаголовок 7"/>
          <p:cNvSpPr txBox="1">
            <a:spLocks/>
          </p:cNvSpPr>
          <p:nvPr/>
        </p:nvSpPr>
        <p:spPr>
          <a:xfrm>
            <a:off x="6684816" y="5057774"/>
            <a:ext cx="4708161" cy="140537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учитель начальных классов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Ашапская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ОШ»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Сафина Е.В.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7"/>
          <p:cNvSpPr txBox="1">
            <a:spLocks/>
          </p:cNvSpPr>
          <p:nvPr/>
        </p:nvSpPr>
        <p:spPr>
          <a:xfrm>
            <a:off x="960184" y="646870"/>
            <a:ext cx="4708161" cy="651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Мастер-класс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084" y="491705"/>
            <a:ext cx="5006911" cy="3571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7559274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idx="13"/>
          </p:nvPr>
        </p:nvSpPr>
        <p:spPr>
          <a:xfrm>
            <a:off x="762659" y="600674"/>
            <a:ext cx="5284457" cy="435133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Отметьте в тексте:</a:t>
            </a:r>
          </a:p>
          <a:p>
            <a:pPr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Цель применения.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На что 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направлено?</a:t>
            </a:r>
            <a:endParaRPr lang="ru-RU" sz="41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организуется.</a:t>
            </a:r>
            <a:endParaRPr lang="ru-RU" sz="41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Какой период длится.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Как  подводится  итог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проводит.</a:t>
            </a:r>
          </a:p>
          <a:p>
            <a:pPr>
              <a:buNone/>
            </a:pPr>
            <a:r>
              <a:rPr lang="ru-RU" sz="41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5863" y="2186729"/>
            <a:ext cx="5087937" cy="362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49086" y="365125"/>
            <a:ext cx="10506302" cy="1325563"/>
          </a:xfrm>
        </p:spPr>
        <p:txBody>
          <a:bodyPr>
            <a:normAutofit/>
          </a:bodyPr>
          <a:lstStyle/>
          <a:p>
            <a:r>
              <a:rPr lang="ru-RU" sz="5400" dirty="0" smtClean="0"/>
              <a:t>Цель  применения</a:t>
            </a:r>
            <a:endParaRPr lang="ru-RU" sz="5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826725" y="2308180"/>
            <a:ext cx="5157787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Суммативное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(итоговое) оценивание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39788" y="3304903"/>
            <a:ext cx="5157787" cy="2884760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констатирования уровня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усвоенности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знаний и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сформированности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умений и компетентностей у учащихся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224451" y="2255929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Формирующее оценивание</a:t>
            </a:r>
            <a:endParaRPr lang="ru-RU" sz="4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6172200" y="3291839"/>
            <a:ext cx="5183188" cy="289782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Для корректировки деятельности учителя и учащихся в процессе обучения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6464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49086" y="365125"/>
            <a:ext cx="10506302" cy="1325563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На  что  направлено</a:t>
            </a:r>
            <a:endParaRPr lang="ru-RU" sz="5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843977" y="3136315"/>
            <a:ext cx="5157787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Суммативное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(итоговое) оценивание</a:t>
            </a:r>
          </a:p>
          <a:p>
            <a:pPr algn="ctr"/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39788" y="3304903"/>
            <a:ext cx="5157787" cy="288476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Определение уровня ЗУН и компетентностей при завершении изучения темы, раздела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224451" y="2255929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00B050"/>
                </a:solidFill>
              </a:rPr>
              <a:t>Формирующее оценивание</a:t>
            </a:r>
            <a:endParaRPr lang="ru-RU" sz="4400" dirty="0">
              <a:solidFill>
                <a:srgbClr val="00B05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6172200" y="3291839"/>
            <a:ext cx="5183188" cy="289782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Улучшение процесса обучения с учетом выявленных сильных и слабых сторон учеников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6464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49086" y="365125"/>
            <a:ext cx="10506302" cy="1325563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Как  организуется</a:t>
            </a:r>
            <a:endParaRPr lang="ru-RU" sz="5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861231" y="3265712"/>
            <a:ext cx="5157787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Суммативное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(итоговое) оценивание</a:t>
            </a:r>
          </a:p>
          <a:p>
            <a:pPr algn="ctr"/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39788" y="3304903"/>
            <a:ext cx="5157787" cy="288476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Выполнение различных видов проверочных работ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224451" y="2255929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Формирующее оценивание</a:t>
            </a:r>
            <a:endParaRPr lang="ru-RU" sz="4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6172200" y="3408218"/>
            <a:ext cx="5183188" cy="2781444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Наблюдение за учением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6464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49086" y="365125"/>
            <a:ext cx="10506302" cy="1325563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Какой  период  длится</a:t>
            </a:r>
            <a:endParaRPr lang="ru-RU" sz="5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964748" y="3360602"/>
            <a:ext cx="5157787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Суммативное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(итоговое) оценивание</a:t>
            </a:r>
          </a:p>
          <a:p>
            <a:pPr algn="ctr"/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39788" y="3304903"/>
            <a:ext cx="5157787" cy="288476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Определённый период времени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224451" y="2255929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Формирующее оценивание</a:t>
            </a:r>
            <a:endParaRPr lang="ru-RU" sz="4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6172200" y="3291839"/>
            <a:ext cx="5183188" cy="289782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Непрерывный процесс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6464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49086" y="365125"/>
            <a:ext cx="10506302" cy="1325563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Как  подводится  итог</a:t>
            </a:r>
            <a:endParaRPr lang="ru-RU" sz="5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818098" y="3179448"/>
            <a:ext cx="5157787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Суммативное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(итоговое) оценивание</a:t>
            </a:r>
          </a:p>
          <a:p>
            <a:pPr algn="ctr"/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39788" y="3304903"/>
            <a:ext cx="5157787" cy="288476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Выставление отметок. Соотношения достижений с установленными нормами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224451" y="2255929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Формирующее оценивание</a:t>
            </a:r>
            <a:endParaRPr lang="ru-RU" sz="4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6172200" y="3291839"/>
            <a:ext cx="5183188" cy="2897823"/>
          </a:xfrm>
        </p:spPr>
        <p:txBody>
          <a:bodyPr>
            <a:normAutofit/>
          </a:bodyPr>
          <a:lstStyle/>
          <a:p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Безотметочное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оценивание. Предполагает обратную связь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6464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49086" y="365125"/>
            <a:ext cx="10506302" cy="1325563"/>
          </a:xfrm>
        </p:spPr>
        <p:txBody>
          <a:bodyPr>
            <a:normAutofit/>
          </a:bodyPr>
          <a:lstStyle/>
          <a:p>
            <a:r>
              <a:rPr lang="ru-RU" sz="5400" dirty="0" smtClean="0"/>
              <a:t>Кто  проводит</a:t>
            </a:r>
            <a:endParaRPr lang="ru-RU" sz="5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826725" y="2308180"/>
            <a:ext cx="5157787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Суммативное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(итоговое) оценивание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839788" y="3304903"/>
            <a:ext cx="5157787" cy="288476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Учитель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6224451" y="2255929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Формирующее оценивание</a:t>
            </a:r>
            <a:endParaRPr lang="ru-RU" sz="4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6172200" y="3291839"/>
            <a:ext cx="5183188" cy="2897823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Оценивание проводят все участники образовательного процесса в классе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6464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build="allAtOnce"/>
    </p:bldLst>
  </p:timing>
</p:sld>
</file>

<file path=ppt/theme/theme1.xml><?xml version="1.0" encoding="utf-8"?>
<a:theme xmlns:a="http://schemas.openxmlformats.org/drawingml/2006/main" name="листание 4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листание 3" id="{CE8832AC-534A-4543-A939-1EA4E72FCD04}" vid="{2AE98979-5F38-4FFD-83C8-2FB831CAD545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листание 4</Template>
  <TotalTime>286</TotalTime>
  <Words>185</Words>
  <Application>Microsoft Office PowerPoint</Application>
  <PresentationFormat>Произвольный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листание 4</vt:lpstr>
      <vt:lpstr>Слайд 1</vt:lpstr>
      <vt:lpstr>ФОРМИРУЮЩЕЕ ОЦЕНИВАНИЕ: ОЦЕНИВАНИЕ ДЛЯ ОБУЧЕНИЯ</vt:lpstr>
      <vt:lpstr>Слайд 3</vt:lpstr>
      <vt:lpstr>Цель  применения</vt:lpstr>
      <vt:lpstr>На  что  направлено</vt:lpstr>
      <vt:lpstr>Как  организуется</vt:lpstr>
      <vt:lpstr>Какой  период  длится</vt:lpstr>
      <vt:lpstr>Как  подводится  итог</vt:lpstr>
      <vt:lpstr>Кто  проводит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Расул</cp:lastModifiedBy>
  <cp:revision>36</cp:revision>
  <dcterms:created xsi:type="dcterms:W3CDTF">2016-11-15T09:14:47Z</dcterms:created>
  <dcterms:modified xsi:type="dcterms:W3CDTF">2023-12-28T13:56:03Z</dcterms:modified>
</cp:coreProperties>
</file>