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76" r:id="rId2"/>
    <p:sldId id="277" r:id="rId3"/>
    <p:sldId id="267" r:id="rId4"/>
    <p:sldId id="269" r:id="rId5"/>
    <p:sldId id="270" r:id="rId6"/>
    <p:sldId id="278" r:id="rId7"/>
    <p:sldId id="271" r:id="rId8"/>
    <p:sldId id="272" r:id="rId9"/>
    <p:sldId id="273" r:id="rId10"/>
    <p:sldId id="274" r:id="rId11"/>
    <p:sldId id="258" r:id="rId12"/>
    <p:sldId id="263" r:id="rId13"/>
    <p:sldId id="257" r:id="rId14"/>
    <p:sldId id="266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F03BE-B612-4284-BE22-780E1267359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55A97-D06A-4EDB-9837-D0FCAC548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982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усский\Downloads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0"/>
            <a:ext cx="7020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Ординский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Всероссийского конкурса «Учитель года – 2020»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700808"/>
            <a:ext cx="71287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педагогического опыта</a:t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</a:t>
            </a:r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</a:t>
            </a:r>
            <a:br>
              <a:rPr lang="ru-RU" sz="32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русского языка </a:t>
            </a:r>
            <a:br>
              <a:rPr lang="ru-RU" sz="32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начальной школе</a:t>
            </a:r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начальных классов </a:t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32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Ашапская</a:t>
            </a: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Кожиной Натальи Иосифовны</a:t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br>
              <a:rPr lang="ru-RU" sz="32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часть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Копилка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заданий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5540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3806" y="584742"/>
            <a:ext cx="6768752" cy="94956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0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Контекстная задача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задание </a:t>
            </a:r>
            <a:r>
              <a:rPr lang="ru-RU" sz="20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мотивационного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характера, в условии которого описана конкретная жизненная ситуация, связанная с имеющимся </a:t>
            </a:r>
            <a:r>
              <a:rPr lang="ru-RU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-культурным опытом обучающихся.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7320771"/>
              </p:ext>
            </p:extLst>
          </p:nvPr>
        </p:nvGraphicFramePr>
        <p:xfrm>
          <a:off x="285720" y="1214422"/>
          <a:ext cx="8676603" cy="5082540"/>
        </p:xfrm>
        <a:graphic>
          <a:graphicData uri="http://schemas.openxmlformats.org/drawingml/2006/table">
            <a:tbl>
              <a:tblPr firstRow="1" firstCol="1" bandRow="1"/>
              <a:tblGrid>
                <a:gridCol w="3612258"/>
                <a:gridCol w="506434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Раздел, содержание задания в учебнике «Русский язык» 1 класс  под редакцией В. П. </a:t>
                      </a:r>
                      <a:r>
                        <a:rPr lang="ru-RU" sz="18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Канакиной</a:t>
                      </a:r>
                      <a:r>
                        <a:rPr lang="ru-RU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В. Г. Горецкого (УМК «Школа России»)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Модифицированное 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Контекстная задача)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7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 «Звуки и буквы» с.100, упр. 14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Прочитай. Подбери к каждому слову с пропущенной буквой проверочное. Объясни, как ты это будешь делать.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Торты - торт, … - тетра…, … - </a:t>
                      </a:r>
                      <a:r>
                        <a:rPr lang="ru-RU" sz="2000" b="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зву</a:t>
                      </a:r>
                      <a:r>
                        <a:rPr lang="ru-RU" sz="2000" b="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…, … - </a:t>
                      </a:r>
                      <a:r>
                        <a:rPr lang="ru-RU" sz="2000" b="0" i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какту</a:t>
                      </a:r>
                      <a:r>
                        <a:rPr lang="ru-RU" sz="2000" b="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…, … - арбу</a:t>
                      </a:r>
                      <a:r>
                        <a:rPr lang="ru-RU" sz="20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ru-RU" sz="20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.</a:t>
                      </a:r>
                      <a:endParaRPr lang="ru-RU" sz="20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Незнайка  </a:t>
                      </a:r>
                      <a:r>
                        <a:rPr lang="ru-RU" sz="2000" b="0" i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некоторое время болел и пропустил много занятий. Когда ему стало легче, он решил выполнить упражнение 14 на стр. 100, чтобы приготовиться к занятиям в школе по той теме, которую сейчас проходит класс. Но прочитав задание, он понял, что не знает, как его выполнять. </a:t>
                      </a:r>
                      <a:r>
                        <a:rPr lang="ru-RU" sz="20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Можешь</a:t>
                      </a:r>
                      <a:r>
                        <a:rPr lang="ru-RU" sz="20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ли ты вывести его из затруднения? Объясни ему тему и выполни задание вместе с ним.</a:t>
                      </a:r>
                      <a:endParaRPr lang="ru-RU" sz="20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78380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3806" y="584742"/>
            <a:ext cx="6768752" cy="94956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0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Практико-ориентированные задачи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базируются на знаниях и умениях,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требуют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применять накопленные знания в практической деятельности. Назначение ПОЗ – «окунуть»  в решение жизненной задачи.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8016747"/>
              </p:ext>
            </p:extLst>
          </p:nvPr>
        </p:nvGraphicFramePr>
        <p:xfrm>
          <a:off x="571472" y="1500174"/>
          <a:ext cx="7992888" cy="4739454"/>
        </p:xfrm>
        <a:graphic>
          <a:graphicData uri="http://schemas.openxmlformats.org/drawingml/2006/table">
            <a:tbl>
              <a:tblPr firstRow="1" firstCol="1" bandRow="1"/>
              <a:tblGrid>
                <a:gridCol w="3610162"/>
                <a:gridCol w="4382726"/>
              </a:tblGrid>
              <a:tr h="1269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Раздел, содержание задания в учебнике «Русский язык» 1 класс  под редакцией В. П. </a:t>
                      </a:r>
                      <a:r>
                        <a:rPr lang="ru-RU" sz="16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Канакиной</a:t>
                      </a: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В. Г. Горецкого (УМК «Школа России»)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Модифицированное 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(Практико-ориентированное задание)</a:t>
                      </a:r>
                      <a:endParaRPr lang="ru-RU" sz="16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 «Звуки и буквы» с.127, упр. 10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Прочитай. 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Орёл-орёл, Роза-роза, Рыбаков-(у) рыбаков, Дубки-дубки, Шарик-шарик, Василёк-василёк.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Чем различаются слова каждой пары? Объясни значение каждого слова.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Составь предложение с любым словом. Запиши его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олимпиаду по русскому языку поедут те ученики, которые не допустили ошибки, выполняя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упражнение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Кто из ребят поедет на олимпиаду?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составили следующие предложения.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Оля: В деревне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дубки 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построили новую школу.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Люда: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Возле дома наш сосед Василёк играл со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своей сестрой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Матвей: Нашу 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Собаку </a:t>
                      </a: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зовут шарик.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Кирилл: Мой дядя живёт в Орле.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58403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0177" name="AutoShape 1"/>
          <p:cNvSpPr>
            <a:spLocks noChangeShapeType="1"/>
          </p:cNvSpPr>
          <p:nvPr/>
        </p:nvSpPr>
        <p:spPr bwMode="auto">
          <a:xfrm flipH="1">
            <a:off x="439738" y="93663"/>
            <a:ext cx="9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8" name="AutoShape 2"/>
          <p:cNvSpPr>
            <a:spLocks noChangeShapeType="1"/>
          </p:cNvSpPr>
          <p:nvPr/>
        </p:nvSpPr>
        <p:spPr bwMode="auto">
          <a:xfrm flipH="1">
            <a:off x="439738" y="93663"/>
            <a:ext cx="9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9" name="AutoShape 3"/>
          <p:cNvSpPr>
            <a:spLocks noChangeShapeType="1"/>
          </p:cNvSpPr>
          <p:nvPr/>
        </p:nvSpPr>
        <p:spPr bwMode="auto">
          <a:xfrm flipH="1">
            <a:off x="439738" y="93663"/>
            <a:ext cx="9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8016747"/>
              </p:ext>
            </p:extLst>
          </p:nvPr>
        </p:nvGraphicFramePr>
        <p:xfrm>
          <a:off x="214282" y="-24"/>
          <a:ext cx="8715436" cy="6669024"/>
        </p:xfrm>
        <a:graphic>
          <a:graphicData uri="http://schemas.openxmlformats.org/drawingml/2006/table">
            <a:tbl>
              <a:tblPr firstRow="1" firstCol="1" bandRow="1"/>
              <a:tblGrid>
                <a:gridCol w="4643470"/>
                <a:gridCol w="4071966"/>
              </a:tblGrid>
              <a:tr h="7898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Раздел, содержание задания в учебнике «Русский язык» 1 класс  под редакцией В. П. </a:t>
                      </a:r>
                      <a:r>
                        <a:rPr lang="ru-RU" sz="16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Канакиной</a:t>
                      </a: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В. Г. Горецкого (УМК «Школа России»)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Модифицированное  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(Учебная ситуация)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 «Слова, слова, слова» с.22, упр. 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Прочитай. Какие из данных слов называют предметы, какие – действия предметов, какие – признаки предметов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Какие слова отвечают на вопрос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кто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?, какие  - на вопрос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делает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?, какие – на один из вопросов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какой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?,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?,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какое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Составь предложения, используя данные слова. Напиши одно из них.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Представьте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себе, что к нам прилетел инопланетянин, плохо   выговаривающий звуки. Из слов таблицы он   составил 3  предложения  по  одному и тому же правилу (слово-действие  предмета + слово-признак  предмета  + слово –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предмета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Пукует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вефная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бутушка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Гулыстая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вефтёт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цивень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Фронце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зертит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вяфкое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он сделал правильно?  В чём ошибся? Напиши эти предложения без ошибок.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2928934"/>
          <a:ext cx="4429155" cy="142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385"/>
                <a:gridCol w="1476385"/>
                <a:gridCol w="1476385"/>
              </a:tblGrid>
              <a:tr h="1428760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Яркое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Душистая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Лесная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Сирень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Кукушка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Солнце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Кукует </a:t>
                      </a:r>
                    </a:p>
                    <a:p>
                      <a:r>
                        <a:rPr lang="ru-RU" dirty="0" smtClean="0"/>
                        <a:t>Светит </a:t>
                      </a:r>
                    </a:p>
                    <a:p>
                      <a:r>
                        <a:rPr lang="ru-RU" dirty="0" smtClean="0"/>
                        <a:t>Цветёт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643702" y="4214818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5500694" y="4214818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7500958" y="4214818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429256" y="4643446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7572396" y="4643446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5357818" y="5072074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286512" y="5072074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7215206" y="5072074"/>
            <a:ext cx="142876" cy="1428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920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8016747"/>
              </p:ext>
            </p:extLst>
          </p:nvPr>
        </p:nvGraphicFramePr>
        <p:xfrm>
          <a:off x="214282" y="285728"/>
          <a:ext cx="8715436" cy="6517368"/>
        </p:xfrm>
        <a:graphic>
          <a:graphicData uri="http://schemas.openxmlformats.org/drawingml/2006/table">
            <a:tbl>
              <a:tblPr firstRow="1" firstCol="1" bandRow="1"/>
              <a:tblGrid>
                <a:gridCol w="2357454"/>
                <a:gridCol w="6357982"/>
              </a:tblGrid>
              <a:tr h="1269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Раздел, содержание задания в учебнике «Русский язык» 1 класс  под редакцией В. П. </a:t>
                      </a:r>
                      <a:r>
                        <a:rPr lang="ru-RU" sz="16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Канакиной</a:t>
                      </a: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В. Г. Горецкого (УМК «Школа России»)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Модифицированное  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Компетентностно-ориентированное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задание)</a:t>
                      </a:r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Стимул: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1-го класса, проверив   работы учеников, пришла к выводу, что больше всего ошибок допустили те ученики, которые невнимательно отнеслись к «советам» памятки.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 «Повторение» с.130, упр. 2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Задание: спиши предложения о птицах.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Задачная </a:t>
                      </a: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формулировка: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Определи порядок рассуждений при списывании и заполни таблицу.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Источник информации: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 – диктуй себе по слогам и пиши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 – запомни, как пишется слово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-  прочитай слово так, как ты его произносишь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 – прочитай слово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орфографически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(как написано)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Бланк </a:t>
                      </a: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выполнения задания</a:t>
                      </a: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Инструмент оценивания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714612" y="5143512"/>
          <a:ext cx="3643340" cy="550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35"/>
                <a:gridCol w="910835"/>
                <a:gridCol w="910835"/>
                <a:gridCol w="910835"/>
              </a:tblGrid>
              <a:tr h="205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шаг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 шаг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 шаг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 шаг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14612" y="6072206"/>
          <a:ext cx="3643340" cy="550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35"/>
                <a:gridCol w="910835"/>
                <a:gridCol w="910835"/>
                <a:gridCol w="910835"/>
              </a:tblGrid>
              <a:tr h="205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шаг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 шаг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 шаг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 шаг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4649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русский\Downloads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</p:spPr>
      </p:pic>
      <p:pic>
        <p:nvPicPr>
          <p:cNvPr id="5" name="Содержимое 3" descr="C:\Users\русский\Desktop\Screenshot_2020-02-13-14-03-35-78.png"/>
          <p:cNvPicPr>
            <a:picLocks/>
          </p:cNvPicPr>
          <p:nvPr/>
        </p:nvPicPr>
        <p:blipFill>
          <a:blip r:embed="rId3" cstate="print"/>
          <a:srcRect t="31650" b="35129"/>
          <a:stretch>
            <a:fillRect/>
          </a:stretch>
        </p:blipFill>
        <p:spPr bwMode="auto">
          <a:xfrm>
            <a:off x="0" y="-243408"/>
            <a:ext cx="10260632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проект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учителей начальных классов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Ашапская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задания на уроках русского языка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начальной школе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– 2019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3977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выбора темы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 к обучению – это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ФГОС.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задании закладывается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стимул, мотив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выполнению его учеником.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формулировке задания становится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экспертом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поднимается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«над» предметом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  задания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выводится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пределы урока,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область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язык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 является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школе и в жизни вообще.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Практический этап работы над проектом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часть –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анализ учебников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5" y="1857364"/>
          <a:ext cx="8191222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786"/>
                <a:gridCol w="2657436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Метапредметные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 понятия, лежащие в основе регулятивных УУ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1 класс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Цель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Проблема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Оценка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Правило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Контроль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Эталон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Рефлексия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  <a:gridCol w="2657436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Метапредметные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 понятия, лежащие в основе регулятивных УУ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1 класс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Цель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Проблема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Оценка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Правило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Контроль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Эталон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Рефлексия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C:\Users\русский\Downloads\scre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0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Практический этап работы над проектом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часть –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учебников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624" y="1700808"/>
          <a:ext cx="795637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5130"/>
                <a:gridCol w="258124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Метапредметные</a:t>
                      </a: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 понятия, лежащие в основе регулятивных УУ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1 класс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Цель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Проблема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Оценка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Правило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Контроль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Эталон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Рефлексия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296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2300246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Метапредметные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понятия, лежащие в основе познавательных УУД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1 класс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Модель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Таблица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Схема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22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Сравнение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23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Аналогия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13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Классификация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1538" y="714356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Практический этап работы над проектом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часть – анализ учебников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Практический этап работы над проектом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часть – анализ учебников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2357430"/>
          <a:ext cx="82296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2443122"/>
              </a:tblGrid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Метапредметные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 понятия, лежащие в основе коммуникативных УУД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1 класс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Сотрудничество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Вопрос (высказываем своё мнение)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47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Мотив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Выбор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36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H="1">
            <a:off x="0" y="2857497"/>
            <a:ext cx="457200" cy="4286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28596" y="16430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заданий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Компетентностно-ориентированные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задания (КОЗ);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Практико-ориентированные задачи (ПОЗ);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Учебные ситуации;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Контекстные задачи.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889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891</Words>
  <Application>Microsoft Office PowerPoint</Application>
  <PresentationFormat>Экран (4:3)</PresentationFormat>
  <Paragraphs>178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       Педагогический проект  учителей начальных классов МБОУ «Ашапская СОШ» «Метапредметные задания на уроках русского языка в начальной школе» 2016 – 2019 уч. год</vt:lpstr>
      <vt:lpstr>Условия выбора темы проекта</vt:lpstr>
      <vt:lpstr>  Практический этап работы над проектом 1 часть – анализ учебников </vt:lpstr>
      <vt:lpstr>Слайд 6</vt:lpstr>
      <vt:lpstr>  </vt:lpstr>
      <vt:lpstr>  Практический этап работы над проектом 1 часть – анализ учебников </vt:lpstr>
      <vt:lpstr>       Виды метапредметных заданий   1. Компетентностно-ориентированные задания (КОЗ); 2. Практико-ориентированные задачи (ПОЗ); 3. Учебные ситуации; 4. Контекстные задачи.  </vt:lpstr>
      <vt:lpstr>    2 часть Копилка  метапредметных заданий</vt:lpstr>
      <vt:lpstr>Слайд 11</vt:lpstr>
      <vt:lpstr>Слайд 12</vt:lpstr>
      <vt:lpstr>Слайд 13</vt:lpstr>
      <vt:lpstr>Слайд 14</vt:lpstr>
      <vt:lpstr>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ветер, если ветер В голове ученика,  Что ни утро, что ни вечер -  Он взлетает в облака.   Вот была б такая скрепка Или специальный клей,  Чтоб они держали крепко  Улетающих детей!  </dc:title>
  <dc:creator>пользователь</dc:creator>
  <cp:lastModifiedBy>Windows User</cp:lastModifiedBy>
  <cp:revision>37</cp:revision>
  <dcterms:created xsi:type="dcterms:W3CDTF">2019-10-26T10:04:37Z</dcterms:created>
  <dcterms:modified xsi:type="dcterms:W3CDTF">2020-02-14T08:01:49Z</dcterms:modified>
</cp:coreProperties>
</file>