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7"/>
  </p:notesMasterIdLst>
  <p:sldIdLst>
    <p:sldId id="276" r:id="rId2"/>
    <p:sldId id="277" r:id="rId3"/>
    <p:sldId id="267" r:id="rId4"/>
    <p:sldId id="269" r:id="rId5"/>
    <p:sldId id="270" r:id="rId6"/>
    <p:sldId id="278" r:id="rId7"/>
    <p:sldId id="271" r:id="rId8"/>
    <p:sldId id="272" r:id="rId9"/>
    <p:sldId id="273" r:id="rId10"/>
    <p:sldId id="274" r:id="rId11"/>
    <p:sldId id="258" r:id="rId12"/>
    <p:sldId id="263" r:id="rId13"/>
    <p:sldId id="257" r:id="rId14"/>
    <p:sldId id="266" r:id="rId15"/>
    <p:sldId id="27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9F03BE-B612-4284-BE22-780E12673595}" type="datetimeFigureOut">
              <a:rPr lang="ru-RU" smtClean="0"/>
              <a:pPr/>
              <a:t>14.02.2020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D55A97-D06A-4EDB-9837-D0FCAC5486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998227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русский\Downloads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43000" y="-857250"/>
            <a:ext cx="11430000" cy="85725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23728" y="0"/>
            <a:ext cx="70202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err="1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Ординский</a:t>
            </a:r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муниципальный округ</a:t>
            </a:r>
          </a:p>
          <a:p>
            <a:pPr algn="ctr"/>
            <a:r>
              <a:rPr lang="ru-RU" sz="2400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этап Всероссийского конкурса «Учитель года – 2020»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267744" y="1700808"/>
            <a:ext cx="712879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педагогического опыта</a:t>
            </a:r>
            <a:br>
              <a:rPr lang="ru-RU" sz="3200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теме </a:t>
            </a:r>
            <a:r>
              <a:rPr lang="ru-RU" sz="32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b="1" dirty="0" err="1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Метапредметные</a:t>
            </a:r>
            <a:r>
              <a:rPr lang="ru-RU" sz="32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задания </a:t>
            </a:r>
            <a:br>
              <a:rPr lang="ru-RU" sz="32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уроках русского языка </a:t>
            </a:r>
            <a:br>
              <a:rPr lang="ru-RU" sz="32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начальной школе</a:t>
            </a:r>
            <a:r>
              <a:rPr lang="ru-RU" sz="32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3200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начальных классов </a:t>
            </a:r>
            <a:br>
              <a:rPr lang="ru-RU" sz="3200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3200" dirty="0" err="1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Ашапская</a:t>
            </a:r>
            <a:r>
              <a:rPr lang="ru-RU" sz="3200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СОШ»</a:t>
            </a:r>
            <a:br>
              <a:rPr lang="ru-RU" sz="3200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Кожиной Натальи Иосифовны</a:t>
            </a:r>
            <a:br>
              <a:rPr lang="ru-RU" sz="3200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 г.</a:t>
            </a:r>
            <a:br>
              <a:rPr lang="ru-RU" sz="3200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 часть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Копилка </a:t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заданий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572140"/>
            <a:ext cx="8229600" cy="554023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93806" y="584742"/>
            <a:ext cx="6768752" cy="949569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0"/>
            <a:ext cx="79208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Контекстная задача </a:t>
            </a:r>
            <a:r>
              <a:rPr lang="ru-RU" sz="20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задание </a:t>
            </a:r>
            <a:r>
              <a:rPr lang="ru-RU" sz="2000" i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мотивационного</a:t>
            </a:r>
            <a:r>
              <a:rPr lang="ru-RU" sz="20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характера, в условии которого описана конкретная жизненная ситуация, связанная с имеющимся </a:t>
            </a:r>
            <a:r>
              <a:rPr lang="ru-RU" sz="2000" dirty="0" err="1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социо</a:t>
            </a:r>
            <a:r>
              <a:rPr lang="ru-RU" sz="20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-культурным опытом обучающихся.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027320771"/>
              </p:ext>
            </p:extLst>
          </p:nvPr>
        </p:nvGraphicFramePr>
        <p:xfrm>
          <a:off x="285720" y="1214422"/>
          <a:ext cx="8676603" cy="5082540"/>
        </p:xfrm>
        <a:graphic>
          <a:graphicData uri="http://schemas.openxmlformats.org/drawingml/2006/table">
            <a:tbl>
              <a:tblPr firstRow="1" firstCol="1" bandRow="1"/>
              <a:tblGrid>
                <a:gridCol w="3612258"/>
                <a:gridCol w="5064345"/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Раздел, содержание задания в учебнике «Русский язык» 1 класс  под редакцией В. П. </a:t>
                      </a:r>
                      <a:r>
                        <a:rPr lang="ru-RU" sz="1800" b="1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Канакиной</a:t>
                      </a:r>
                      <a:r>
                        <a:rPr lang="ru-RU" sz="18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В. Г. Горецкого (УМК «Школа России»)</a:t>
                      </a:r>
                      <a:endParaRPr lang="ru-RU" sz="18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Модифицированное  задание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ru-RU" sz="18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Контекстная задача)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474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Раздел «Звуки и буквы» с.100, упр. 14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Прочитай. Подбери к каждому слову с пропущенной буквой проверочное. Объясни, как ты это будешь делать.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Торты - торт, … - тетра…, … - </a:t>
                      </a:r>
                      <a:r>
                        <a:rPr lang="ru-RU" sz="2000" b="0" i="1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зву</a:t>
                      </a:r>
                      <a:r>
                        <a:rPr lang="ru-RU" sz="2000" b="0" i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…, … - </a:t>
                      </a:r>
                      <a:r>
                        <a:rPr lang="ru-RU" sz="2000" b="0" i="1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какту</a:t>
                      </a:r>
                      <a:r>
                        <a:rPr lang="ru-RU" sz="2000" b="0" i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…, … - арбу</a:t>
                      </a:r>
                      <a:r>
                        <a:rPr lang="ru-RU" sz="2000" b="0" i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…</a:t>
                      </a:r>
                      <a:r>
                        <a:rPr lang="ru-RU" sz="2000" b="0" i="1" baseline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.</a:t>
                      </a:r>
                      <a:endParaRPr lang="ru-RU" sz="2000" b="0" i="1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Незнайка  </a:t>
                      </a:r>
                      <a:r>
                        <a:rPr lang="ru-RU" sz="2000" b="0" i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некоторое время болел и пропустил много занятий. Когда ему стало легче, он решил выполнить упражнение 14 на стр. 100, чтобы приготовиться к занятиям в школе по той теме, которую сейчас проходит класс. Но прочитав задание, он понял, что не знает, как его выполнять. </a:t>
                      </a:r>
                      <a:r>
                        <a:rPr lang="ru-RU" sz="2000" b="0" i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Можешь</a:t>
                      </a:r>
                      <a:r>
                        <a:rPr lang="ru-RU" sz="2000" b="0" i="1" baseline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ли ты вывести его из затруднения? Объясни ему тему и выполни задание вместе с ним.</a:t>
                      </a:r>
                      <a:endParaRPr lang="ru-RU" sz="2000" b="0" i="1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2783800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93806" y="584742"/>
            <a:ext cx="6768752" cy="949569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0"/>
            <a:ext cx="79208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Практико-ориентированные задачи </a:t>
            </a:r>
            <a:r>
              <a:rPr lang="ru-RU" sz="20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базируются на знаниях и умениях, </a:t>
            </a:r>
            <a:r>
              <a:rPr lang="ru-RU" sz="20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 требуют </a:t>
            </a:r>
            <a:r>
              <a:rPr lang="ru-RU" sz="20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умения применять накопленные знания в практической деятельности. Назначение ПОЗ – «окунуть»  в решение жизненной задачи.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108016747"/>
              </p:ext>
            </p:extLst>
          </p:nvPr>
        </p:nvGraphicFramePr>
        <p:xfrm>
          <a:off x="571472" y="1500174"/>
          <a:ext cx="7992888" cy="4739454"/>
        </p:xfrm>
        <a:graphic>
          <a:graphicData uri="http://schemas.openxmlformats.org/drawingml/2006/table">
            <a:tbl>
              <a:tblPr firstRow="1" firstCol="1" bandRow="1"/>
              <a:tblGrid>
                <a:gridCol w="3610162"/>
                <a:gridCol w="4382726"/>
              </a:tblGrid>
              <a:tr h="126930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Раздел, содержание задания в учебнике «Русский язык» 1 класс  под редакцией В. П. </a:t>
                      </a:r>
                      <a:r>
                        <a:rPr lang="ru-RU" sz="1600" b="1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Канакиной</a:t>
                      </a:r>
                      <a:r>
                        <a:rPr lang="ru-RU" sz="16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В. Г. Горецкого (УМК «Школа России»)</a:t>
                      </a:r>
                      <a:endParaRPr lang="ru-RU" sz="16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Модифицированное  </a:t>
                      </a:r>
                      <a:r>
                        <a:rPr lang="ru-RU" sz="16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задание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(Практико-ориентированное задание)</a:t>
                      </a:r>
                      <a:endParaRPr lang="ru-RU" sz="1600" dirty="0" smtClean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592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Раздел «Звуки и буквы» с.127, упр. 10</a:t>
                      </a:r>
                      <a:endParaRPr lang="ru-RU" sz="18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Прочитай. </a:t>
                      </a:r>
                      <a:endParaRPr lang="ru-RU" sz="18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Орёл-орёл, Роза-роза, Рыбаков-(у) рыбаков, Дубки-дубки, Шарик-шарик, Василёк-василёк.</a:t>
                      </a:r>
                      <a:endParaRPr lang="ru-RU" sz="18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Чем различаются слова каждой пары? Объясни значение каждого слова.</a:t>
                      </a:r>
                      <a:endParaRPr lang="ru-RU" sz="18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Составь предложение с любым словом. Запиши его</a:t>
                      </a:r>
                      <a:r>
                        <a:rPr lang="ru-RU" sz="18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8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 </a:t>
                      </a:r>
                      <a:r>
                        <a:rPr lang="ru-RU" sz="18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олимпиаду по русскому языку поедут те ученики, которые не допустили ошибки, выполняя </a:t>
                      </a:r>
                      <a:r>
                        <a:rPr lang="ru-RU" sz="18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упражнение</a:t>
                      </a:r>
                      <a:r>
                        <a:rPr lang="ru-RU" sz="18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 Кто из ребят поедет на олимпиаду?</a:t>
                      </a:r>
                      <a:endParaRPr lang="ru-RU" sz="18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Дети составили следующие предложения.</a:t>
                      </a:r>
                      <a:endParaRPr lang="ru-RU" sz="18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Оля: В деревне </a:t>
                      </a:r>
                      <a:r>
                        <a:rPr lang="ru-RU" sz="18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дубки </a:t>
                      </a:r>
                      <a:r>
                        <a:rPr lang="ru-RU" sz="18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построили новую школу.</a:t>
                      </a:r>
                      <a:endParaRPr lang="ru-RU" sz="18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Люда: </a:t>
                      </a:r>
                      <a:r>
                        <a:rPr lang="ru-RU" sz="18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Возле дома наш сосед Василёк играл со</a:t>
                      </a:r>
                      <a:r>
                        <a:rPr lang="ru-RU" sz="1800" baseline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своей сестрой</a:t>
                      </a:r>
                      <a:r>
                        <a:rPr lang="ru-RU" sz="18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8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Матвей: Нашу  </a:t>
                      </a:r>
                      <a:r>
                        <a:rPr lang="ru-RU" sz="18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Собаку </a:t>
                      </a:r>
                      <a:r>
                        <a:rPr lang="ru-RU" sz="18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зовут шарик.</a:t>
                      </a:r>
                      <a:endParaRPr lang="ru-RU" sz="18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Кирилл: Мой дядя живёт в Орле.</a:t>
                      </a:r>
                      <a:endParaRPr lang="ru-RU" sz="18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584032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50177" name="AutoShape 1"/>
          <p:cNvSpPr>
            <a:spLocks noChangeShapeType="1"/>
          </p:cNvSpPr>
          <p:nvPr/>
        </p:nvSpPr>
        <p:spPr bwMode="auto">
          <a:xfrm flipH="1">
            <a:off x="439738" y="93663"/>
            <a:ext cx="952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178" name="AutoShape 2"/>
          <p:cNvSpPr>
            <a:spLocks noChangeShapeType="1"/>
          </p:cNvSpPr>
          <p:nvPr/>
        </p:nvSpPr>
        <p:spPr bwMode="auto">
          <a:xfrm flipH="1">
            <a:off x="439738" y="93663"/>
            <a:ext cx="952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179" name="AutoShape 3"/>
          <p:cNvSpPr>
            <a:spLocks noChangeShapeType="1"/>
          </p:cNvSpPr>
          <p:nvPr/>
        </p:nvSpPr>
        <p:spPr bwMode="auto">
          <a:xfrm flipH="1">
            <a:off x="439738" y="93663"/>
            <a:ext cx="952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108016747"/>
              </p:ext>
            </p:extLst>
          </p:nvPr>
        </p:nvGraphicFramePr>
        <p:xfrm>
          <a:off x="214282" y="-24"/>
          <a:ext cx="8715436" cy="6669024"/>
        </p:xfrm>
        <a:graphic>
          <a:graphicData uri="http://schemas.openxmlformats.org/drawingml/2006/table">
            <a:tbl>
              <a:tblPr firstRow="1" firstCol="1" bandRow="1"/>
              <a:tblGrid>
                <a:gridCol w="4643470"/>
                <a:gridCol w="4071966"/>
              </a:tblGrid>
              <a:tr h="78986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Раздел, содержание задания в учебнике «Русский язык» 1 класс  под редакцией В. П. </a:t>
                      </a:r>
                      <a:r>
                        <a:rPr lang="ru-RU" sz="1600" b="1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Канакиной</a:t>
                      </a:r>
                      <a:r>
                        <a:rPr lang="ru-RU" sz="16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В. Г. Горецкого (УМК «Школа России»)</a:t>
                      </a:r>
                      <a:endParaRPr lang="ru-RU" sz="16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Модифицированное  </a:t>
                      </a:r>
                      <a:r>
                        <a:rPr lang="ru-RU" sz="20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задание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(Учебная ситуация)</a:t>
                      </a:r>
                      <a:endParaRPr lang="ru-RU" sz="20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448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Раздел «Слова, слова, слова» с.22, упр. 7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Прочитай. Какие из данных слов называют предметы, какие – действия предметов, какие – признаки предметов</a:t>
                      </a: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?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8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8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8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itchFamily="34" charset="0"/>
                        <a:buChar char="•"/>
                      </a:pP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Какие слова отвечают на вопрос </a:t>
                      </a: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кто</a:t>
                      </a: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?, какие  - на вопрос </a:t>
                      </a: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что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делает</a:t>
                      </a:r>
                      <a:r>
                        <a:rPr lang="ru-RU" sz="18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?, какие – на один из вопросов 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какой</a:t>
                      </a:r>
                      <a:r>
                        <a:rPr lang="ru-RU" sz="18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?, 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какая</a:t>
                      </a:r>
                      <a:r>
                        <a:rPr lang="ru-RU" sz="18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?, 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какое</a:t>
                      </a:r>
                      <a:r>
                        <a:rPr lang="ru-RU" sz="18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?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Arial" pitchFamily="34" charset="0"/>
                        <a:buChar char="•"/>
                      </a:pPr>
                      <a:r>
                        <a:rPr lang="ru-RU" sz="18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Составь предложения, используя данные слова. Напиши одно из них.</a:t>
                      </a:r>
                      <a:endParaRPr lang="ru-RU" sz="18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Представьте </a:t>
                      </a: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себе, что к нам прилетел инопланетянин, плохо   выговаривающий звуки. Из слов таблицы он   составил 3  предложения  по  одному и тому же правилу (слово-действие  предмета + слово-признак  предмета  + слово – </a:t>
                      </a:r>
                      <a:r>
                        <a:rPr lang="ru-RU" sz="2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название</a:t>
                      </a:r>
                      <a:r>
                        <a:rPr lang="ru-RU" sz="20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предмета</a:t>
                      </a: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). </a:t>
                      </a: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20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Пукует</a:t>
                      </a: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</a:t>
                      </a:r>
                      <a:r>
                        <a:rPr lang="ru-RU" sz="20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вефная</a:t>
                      </a: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</a:t>
                      </a:r>
                      <a:r>
                        <a:rPr lang="ru-RU" sz="20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бутушка</a:t>
                      </a: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Гулыстая</a:t>
                      </a: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</a:t>
                      </a:r>
                      <a:r>
                        <a:rPr lang="ru-RU" sz="20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вефтёт</a:t>
                      </a: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</a:t>
                      </a:r>
                      <a:r>
                        <a:rPr lang="ru-RU" sz="20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цивень</a:t>
                      </a: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 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Фронце</a:t>
                      </a: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</a:t>
                      </a:r>
                      <a:r>
                        <a:rPr lang="ru-RU" sz="20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зертит</a:t>
                      </a: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</a:t>
                      </a:r>
                      <a:r>
                        <a:rPr lang="ru-RU" sz="20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вяфкое</a:t>
                      </a: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Что он сделал правильно?  В чём ошибся? Напиши эти предложения без ошибок.</a:t>
                      </a:r>
                    </a:p>
                  </a:txBody>
                  <a:tcPr marL="114300" marR="1143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285720" y="2928934"/>
          <a:ext cx="4429155" cy="1428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76385"/>
                <a:gridCol w="1476385"/>
                <a:gridCol w="1476385"/>
              </a:tblGrid>
              <a:tr h="1428760">
                <a:tc>
                  <a:txBody>
                    <a:bodyPr/>
                    <a:lstStyle/>
                    <a:p>
                      <a:pPr lvl="0"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Яркое</a:t>
                      </a:r>
                    </a:p>
                    <a:p>
                      <a:pPr lvl="0"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Душистая </a:t>
                      </a:r>
                    </a:p>
                    <a:p>
                      <a:pPr lvl="0"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Лесная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Сирень </a:t>
                      </a:r>
                    </a:p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Кукушка</a:t>
                      </a:r>
                    </a:p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Солнце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Кукует </a:t>
                      </a:r>
                    </a:p>
                    <a:p>
                      <a:r>
                        <a:rPr lang="ru-RU" dirty="0" smtClean="0"/>
                        <a:t>Светит </a:t>
                      </a:r>
                    </a:p>
                    <a:p>
                      <a:r>
                        <a:rPr lang="ru-RU" dirty="0" smtClean="0"/>
                        <a:t>Цветёт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5" name="Прямая соединительная линия 14"/>
          <p:cNvCxnSpPr/>
          <p:nvPr/>
        </p:nvCxnSpPr>
        <p:spPr>
          <a:xfrm rot="5400000" flipH="1" flipV="1">
            <a:off x="6643702" y="4214818"/>
            <a:ext cx="142876" cy="142876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5400000" flipH="1" flipV="1">
            <a:off x="5500694" y="4214818"/>
            <a:ext cx="142876" cy="142876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rot="5400000" flipH="1" flipV="1">
            <a:off x="7500958" y="4214818"/>
            <a:ext cx="142876" cy="142876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5400000" flipH="1" flipV="1">
            <a:off x="5429256" y="4643446"/>
            <a:ext cx="142876" cy="142876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5400000" flipH="1" flipV="1">
            <a:off x="7572396" y="4643446"/>
            <a:ext cx="142876" cy="142876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rot="5400000" flipH="1" flipV="1">
            <a:off x="5357818" y="5072074"/>
            <a:ext cx="142876" cy="142876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rot="5400000" flipH="1" flipV="1">
            <a:off x="6286512" y="5072074"/>
            <a:ext cx="142876" cy="142876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5400000" flipH="1" flipV="1">
            <a:off x="7215206" y="5072074"/>
            <a:ext cx="142876" cy="142876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692010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108016747"/>
              </p:ext>
            </p:extLst>
          </p:nvPr>
        </p:nvGraphicFramePr>
        <p:xfrm>
          <a:off x="214282" y="285728"/>
          <a:ext cx="8715436" cy="6517368"/>
        </p:xfrm>
        <a:graphic>
          <a:graphicData uri="http://schemas.openxmlformats.org/drawingml/2006/table">
            <a:tbl>
              <a:tblPr firstRow="1" firstCol="1" bandRow="1"/>
              <a:tblGrid>
                <a:gridCol w="2357454"/>
                <a:gridCol w="6357982"/>
              </a:tblGrid>
              <a:tr h="126930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Раздел, содержание задания в учебнике «Русский язык» 1 класс  под редакцией В. П. </a:t>
                      </a:r>
                      <a:r>
                        <a:rPr lang="ru-RU" sz="1600" b="1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Канакиной</a:t>
                      </a:r>
                      <a:r>
                        <a:rPr lang="ru-RU" sz="16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В. Г. Горецкого (УМК «Школа России»)</a:t>
                      </a:r>
                      <a:endParaRPr lang="ru-RU" sz="16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Модифицированное  </a:t>
                      </a:r>
                      <a:r>
                        <a:rPr lang="ru-RU" sz="20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задание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ru-RU" sz="2000" b="1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Компетентностно-ориентированное</a:t>
                      </a:r>
                      <a:r>
                        <a:rPr lang="ru-RU" sz="20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задание)</a:t>
                      </a:r>
                      <a:endParaRPr lang="ru-RU" sz="2000" dirty="0" smtClean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i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Стимул: </a:t>
                      </a:r>
                      <a:r>
                        <a:rPr lang="ru-RU" sz="2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Учитель 1-го класса, проверив   работы учеников, пришла к выводу, что больше всего ошибок допустили те ученики, которые невнимательно отнеслись к «советам» памятки.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383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Раздел «Повторение» с.130, упр. 2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Задание: спиши предложения о птицах.</a:t>
                      </a:r>
                    </a:p>
                  </a:txBody>
                  <a:tcPr marL="114300" marR="1143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i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Задачная </a:t>
                      </a:r>
                      <a:r>
                        <a:rPr lang="ru-RU" sz="2000" i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формулировка: </a:t>
                      </a: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Определи порядок рассуждений при списывании и заполни таблицу.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i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Источник информации: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 – диктуй себе по слогам и пиши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 – запомни, как пишется слово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 -  прочитай слово так, как ты его произносишь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 – прочитай слово </a:t>
                      </a:r>
                      <a:r>
                        <a:rPr lang="ru-RU" sz="2000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орфографически</a:t>
                      </a: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(как написано)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i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Бланк </a:t>
                      </a:r>
                      <a:r>
                        <a:rPr lang="ru-RU" sz="2000" i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для выполнения задания</a:t>
                      </a:r>
                      <a:r>
                        <a:rPr lang="ru-RU" sz="2000" i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: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Инструмент оценивания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714612" y="5143512"/>
          <a:ext cx="3643340" cy="5501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10835"/>
                <a:gridCol w="910835"/>
                <a:gridCol w="910835"/>
                <a:gridCol w="910835"/>
              </a:tblGrid>
              <a:tr h="2057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1 шаг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 шаг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3 шаг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4 шаг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3209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714612" y="6072206"/>
          <a:ext cx="3643340" cy="5501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10835"/>
                <a:gridCol w="910835"/>
                <a:gridCol w="910835"/>
                <a:gridCol w="910835"/>
              </a:tblGrid>
              <a:tr h="2057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1 шаг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 шаг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3 шаг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4 шаг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320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В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Г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Б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А</a:t>
                      </a:r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661248"/>
            <a:ext cx="8229600" cy="464915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русский\Downloads\s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43000" y="-857250"/>
            <a:ext cx="11430000" cy="8572500"/>
          </a:xfrm>
          <a:prstGeom prst="rect">
            <a:avLst/>
          </a:prstGeom>
          <a:noFill/>
        </p:spPr>
      </p:pic>
      <p:pic>
        <p:nvPicPr>
          <p:cNvPr id="5" name="Содержимое 3" descr="C:\Users\русский\Desktop\Screenshot_2020-02-13-14-03-35-78.png"/>
          <p:cNvPicPr>
            <a:picLocks/>
          </p:cNvPicPr>
          <p:nvPr/>
        </p:nvPicPr>
        <p:blipFill>
          <a:blip r:embed="rId3" cstate="print"/>
          <a:srcRect t="31650" b="35129"/>
          <a:stretch>
            <a:fillRect/>
          </a:stretch>
        </p:blipFill>
        <p:spPr bwMode="auto">
          <a:xfrm>
            <a:off x="0" y="-243408"/>
            <a:ext cx="10260632" cy="7101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Педагогический проект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учителей начальных классов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Ашапская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СОШ»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Метапредметные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задания на уроках русского языка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начальной школе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2016 – 2019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уч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год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286388"/>
            <a:ext cx="8229600" cy="839775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Условия выбора темы проекта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Метапредметный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подход к обучению – это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требование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ФГОС.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метапредметном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задании закладывается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стимул, мотив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 выполнению его учеником.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Ученик при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метапредметной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формулировке задания становится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экспертом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поднимается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«над» предметом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Объект  задания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выводится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 пределы урока,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область жизни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Русский язык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сам является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метапредметом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школе и в жизни вообще.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Практический этап работы над проектом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1 часть –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анализ учебников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395535" y="1857364"/>
          <a:ext cx="8191222" cy="369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33786"/>
                <a:gridCol w="2657436"/>
              </a:tblGrid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</a:rPr>
                        <a:t>Метапредметные</a:t>
                      </a:r>
                      <a:r>
                        <a:rPr lang="ru-RU" sz="2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</a:rPr>
                        <a:t> понятия, лежащие в основе регулятивных УУ</a:t>
                      </a:r>
                      <a:endParaRPr lang="ru-RU" sz="2400" dirty="0">
                        <a:solidFill>
                          <a:schemeClr val="bg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</a:rPr>
                        <a:t>1 класс</a:t>
                      </a:r>
                      <a:endParaRPr lang="ru-RU" sz="2400" dirty="0">
                        <a:solidFill>
                          <a:schemeClr val="bg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</a:rPr>
                        <a:t>Цель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</a:rPr>
                        <a:t>-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</a:rPr>
                        <a:t>Проблема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</a:rPr>
                        <a:t>7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</a:rPr>
                        <a:t>План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</a:rPr>
                        <a:t>3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</a:rPr>
                        <a:t>Оценка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</a:rPr>
                        <a:t>-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</a:rPr>
                        <a:t>Правило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</a:rPr>
                        <a:t>3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</a:rPr>
                        <a:t>Контроль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</a:rPr>
                        <a:t>-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</a:rPr>
                        <a:t>Эталон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</a:rPr>
                        <a:t>-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</a:rPr>
                        <a:t>Рефлексия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</a:rPr>
                        <a:t>-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67544" y="1988840"/>
          <a:ext cx="8229600" cy="369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72164"/>
                <a:gridCol w="2657436"/>
              </a:tblGrid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</a:rPr>
                        <a:t>Метапредметные</a:t>
                      </a:r>
                      <a:r>
                        <a:rPr lang="ru-RU" sz="2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</a:rPr>
                        <a:t> понятия, лежащие в основе регулятивных УУ</a:t>
                      </a:r>
                      <a:endParaRPr lang="ru-RU" sz="2400" dirty="0">
                        <a:solidFill>
                          <a:schemeClr val="bg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</a:rPr>
                        <a:t>1 класс</a:t>
                      </a:r>
                      <a:endParaRPr lang="ru-RU" sz="2400" dirty="0">
                        <a:solidFill>
                          <a:schemeClr val="bg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</a:rPr>
                        <a:t>Цель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</a:rPr>
                        <a:t>-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</a:rPr>
                        <a:t>Проблема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</a:rPr>
                        <a:t>7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</a:rPr>
                        <a:t>План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</a:rPr>
                        <a:t>3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</a:rPr>
                        <a:t>Оценка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</a:rPr>
                        <a:t>-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</a:rPr>
                        <a:t>Правило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</a:rPr>
                        <a:t>3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</a:rPr>
                        <a:t>Контроль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</a:rPr>
                        <a:t>-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</a:rPr>
                        <a:t>Эталон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</a:rPr>
                        <a:t>-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</a:rPr>
                        <a:t>Рефлексия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</a:rPr>
                        <a:t>-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3074" name="Picture 2" descr="C:\Users\русский\Downloads\screen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547664" y="0"/>
            <a:ext cx="69847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Практический этап работы над проектом</a:t>
            </a:r>
            <a:b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 часть – 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анализ учебников</a:t>
            </a:r>
            <a:endParaRPr lang="ru-RU" sz="2800" dirty="0">
              <a:solidFill>
                <a:schemeClr val="bg1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187624" y="1700808"/>
          <a:ext cx="7956376" cy="4693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75130"/>
                <a:gridCol w="2581246"/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</a:rPr>
                        <a:t>Метапредметные</a:t>
                      </a:r>
                      <a:r>
                        <a:rPr lang="ru-RU" sz="28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</a:rPr>
                        <a:t> понятия, лежащие в основе регулятивных УУ</a:t>
                      </a:r>
                      <a:endParaRPr lang="ru-RU" sz="2800" dirty="0">
                        <a:solidFill>
                          <a:schemeClr val="bg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dirty="0">
                        <a:latin typeface="Times New Roman"/>
                        <a:ea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</a:rPr>
                        <a:t>1 класс</a:t>
                      </a:r>
                      <a:endParaRPr lang="ru-RU" sz="2800" dirty="0">
                        <a:solidFill>
                          <a:schemeClr val="bg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</a:rPr>
                        <a:t>Цель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latin typeface="Times New Roman"/>
                          <a:ea typeface="Calibri"/>
                        </a:rPr>
                        <a:t>-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</a:rPr>
                        <a:t>Проблема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latin typeface="Times New Roman"/>
                          <a:ea typeface="Calibri"/>
                        </a:rPr>
                        <a:t>7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</a:rPr>
                        <a:t>План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latin typeface="Times New Roman"/>
                          <a:ea typeface="Calibri"/>
                        </a:rPr>
                        <a:t>3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</a:rPr>
                        <a:t>Оценка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>
                          <a:latin typeface="Times New Roman"/>
                          <a:ea typeface="Calibri"/>
                        </a:rPr>
                        <a:t>-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</a:rPr>
                        <a:t>Правило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</a:rPr>
                        <a:t>3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</a:rPr>
                        <a:t>Контроль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</a:rPr>
                        <a:t>-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</a:rPr>
                        <a:t>Эталон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</a:rPr>
                        <a:t>-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</a:rPr>
                        <a:t>Рефлексия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Calibri"/>
                        </a:rPr>
                        <a:t>-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428596" y="2143116"/>
          <a:ext cx="8229600" cy="2956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29354"/>
                <a:gridCol w="2300246"/>
              </a:tblGrid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</a:rPr>
                        <a:t>Метапредметные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</a:rPr>
                        <a:t>понятия, лежащие в основе познавательных УУД</a:t>
                      </a:r>
                      <a:endParaRPr lang="ru-RU" sz="2400" dirty="0">
                        <a:solidFill>
                          <a:schemeClr val="bg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</a:rPr>
                        <a:t>1 класс</a:t>
                      </a:r>
                      <a:endParaRPr lang="ru-RU" sz="2400" dirty="0">
                        <a:solidFill>
                          <a:schemeClr val="bg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</a:rPr>
                        <a:t>Модель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</a:rPr>
                        <a:t>-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</a:rPr>
                        <a:t>Таблица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</a:rPr>
                        <a:t>-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</a:rPr>
                        <a:t>Схема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</a:rPr>
                        <a:t>22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</a:rPr>
                        <a:t>Сравнение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</a:rPr>
                        <a:t>23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</a:rPr>
                        <a:t>Аналогия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</a:rPr>
                        <a:t>13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</a:rPr>
                        <a:t>Классификация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</a:rPr>
                        <a:t>7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071538" y="714356"/>
            <a:ext cx="73581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Практический этап работы над проектом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 часть – анализ учебников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Практический этап работы над проектом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1 часть – анализ учебников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7"/>
          <p:cNvGraphicFramePr>
            <a:graphicFrameLocks noGrp="1"/>
          </p:cNvGraphicFramePr>
          <p:nvPr>
            <p:ph idx="1"/>
          </p:nvPr>
        </p:nvGraphicFramePr>
        <p:xfrm>
          <a:off x="500034" y="2357430"/>
          <a:ext cx="8229600" cy="2575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86478"/>
                <a:gridCol w="2443122"/>
              </a:tblGrid>
              <a:tr h="50006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solidFill>
                            <a:schemeClr val="bg1"/>
                          </a:solidFill>
                          <a:latin typeface="Times New Roman"/>
                          <a:ea typeface="Calibri"/>
                        </a:rPr>
                        <a:t>Метапредметные</a:t>
                      </a:r>
                      <a:r>
                        <a:rPr lang="ru-RU" sz="2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</a:rPr>
                        <a:t> понятия, лежащие в основе коммуникативных УУД</a:t>
                      </a:r>
                      <a:endParaRPr lang="ru-RU" sz="2400" dirty="0">
                        <a:solidFill>
                          <a:schemeClr val="bg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</a:rPr>
                        <a:t>1 класс</a:t>
                      </a:r>
                      <a:endParaRPr lang="ru-RU" sz="2400" dirty="0">
                        <a:solidFill>
                          <a:schemeClr val="bg1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</a:rPr>
                        <a:t>Сотрудничество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</a:rPr>
                        <a:t>8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</a:rPr>
                        <a:t>Вопрос (высказываем своё мнение)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>
                        <a:latin typeface="Times New Roman"/>
                        <a:ea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</a:rPr>
                        <a:t>47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</a:rPr>
                        <a:t>Мотив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</a:rPr>
                        <a:t>-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</a:rPr>
                        <a:t>Выбор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</a:rPr>
                        <a:t>36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 flipH="1">
            <a:off x="0" y="2857497"/>
            <a:ext cx="457200" cy="428628"/>
          </a:xfrm>
        </p:spPr>
        <p:txBody>
          <a:bodyPr>
            <a:normAutofit fontScale="85000" lnSpcReduction="20000"/>
          </a:bodyPr>
          <a:lstStyle/>
          <a:p>
            <a:endParaRPr lang="ru-RU" dirty="0"/>
          </a:p>
        </p:txBody>
      </p:sp>
      <p:sp>
        <p:nvSpPr>
          <p:cNvPr id="6" name="Содержимое 4"/>
          <p:cNvSpPr txBox="1">
            <a:spLocks/>
          </p:cNvSpPr>
          <p:nvPr/>
        </p:nvSpPr>
        <p:spPr>
          <a:xfrm>
            <a:off x="428596" y="164305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11354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Виды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заданий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Компетентностно-ориентированные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задания (КОЗ);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Практико-ориентированные задачи (ПОЗ);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Учебные ситуации;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Контекстные задачи. 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V="1">
            <a:off x="457200" y="6126163"/>
            <a:ext cx="8229600" cy="889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446</TotalTime>
  <Words>891</Words>
  <Application>Microsoft Office PowerPoint</Application>
  <PresentationFormat>Экран (4:3)</PresentationFormat>
  <Paragraphs>178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       Педагогический проект  учителей начальных классов МБОУ «Ашапская СОШ» «Метапредметные задания на уроках русского языка в начальной школе» 2016 – 2019 уч. год</vt:lpstr>
      <vt:lpstr>Условия выбора темы проекта</vt:lpstr>
      <vt:lpstr>  Практический этап работы над проектом 1 часть – анализ учебников </vt:lpstr>
      <vt:lpstr>Слайд 6</vt:lpstr>
      <vt:lpstr>  </vt:lpstr>
      <vt:lpstr>  Практический этап работы над проектом 1 часть – анализ учебников </vt:lpstr>
      <vt:lpstr>       Виды метапредметных заданий   1. Компетентностно-ориентированные задания (КОЗ); 2. Практико-ориентированные задачи (ПОЗ); 3. Учебные ситуации; 4. Контекстные задачи.  </vt:lpstr>
      <vt:lpstr>    2 часть Копилка  метапредметных заданий</vt:lpstr>
      <vt:lpstr>Слайд 11</vt:lpstr>
      <vt:lpstr>Слайд 12</vt:lpstr>
      <vt:lpstr>Слайд 13</vt:lpstr>
      <vt:lpstr>Слайд 14</vt:lpstr>
      <vt:lpstr>       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Если ветер, если ветер В голове ученика,  Что ни утро, что ни вечер -  Он взлетает в облака.   Вот была б такая скрепка Или специальный клей,  Чтоб они держали крепко  Улетающих детей!  </dc:title>
  <dc:creator>пользователь</dc:creator>
  <cp:lastModifiedBy>Windows User</cp:lastModifiedBy>
  <cp:revision>37</cp:revision>
  <dcterms:created xsi:type="dcterms:W3CDTF">2019-10-26T10:04:37Z</dcterms:created>
  <dcterms:modified xsi:type="dcterms:W3CDTF">2020-02-14T08:01:49Z</dcterms:modified>
</cp:coreProperties>
</file>