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9" r:id="rId4"/>
    <p:sldId id="258" r:id="rId5"/>
    <p:sldId id="261" r:id="rId6"/>
    <p:sldId id="260" r:id="rId7"/>
    <p:sldId id="264" r:id="rId8"/>
    <p:sldId id="274" r:id="rId9"/>
    <p:sldId id="275" r:id="rId10"/>
    <p:sldId id="276" r:id="rId11"/>
    <p:sldId id="263" r:id="rId12"/>
    <p:sldId id="273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80" r:id="rId22"/>
    <p:sldId id="277" r:id="rId23"/>
  </p:sldIdLst>
  <p:sldSz cx="9144000" cy="6858000" type="screen4x3"/>
  <p:notesSz cx="7559675" cy="10691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anchor="ctr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anchor="ctr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rgbClr val="8B8B8B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B106C37-9B8B-4EB4-BD75-476CCC71CB07}" type="datetimeFigureOut">
              <a:rPr lang="en-US"/>
              <a:pPr>
                <a:defRPr/>
              </a:pPr>
              <a:t>12/13/2022</a:t>
            </a:fld>
            <a:endParaRPr lang="en-US" dirty="0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pc="-1">
                <a:solidFill>
                  <a:srgbClr val="8B8B8B"/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6D48DAAB-DEEC-4F10-954E-9C0036523659}" type="slidenum">
              <a:rPr lang="en-US"/>
              <a:pPr>
                <a:defRPr/>
              </a:pPr>
              <a:t>‹#›</a:t>
            </a:fld>
            <a:endParaRPr lang="en-US" dirty="0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ru-RU"/>
              <a:t>Для правки структуры щёлкните мышью</a:t>
            </a:r>
          </a:p>
          <a:p>
            <a:pPr lvl="1"/>
            <a:r>
              <a:rPr lang="ru-RU"/>
              <a:t>Второй уровень структуры</a:t>
            </a:r>
          </a:p>
          <a:p>
            <a:pPr lvl="2"/>
            <a:r>
              <a:rPr lang="ru-RU"/>
              <a:t>Третий уровень структуры</a:t>
            </a:r>
          </a:p>
          <a:p>
            <a:pPr lvl="3"/>
            <a:r>
              <a:rPr lang="ru-RU"/>
              <a:t>Четвёртый уровень структуры</a:t>
            </a:r>
          </a:p>
          <a:p>
            <a:pPr lvl="4"/>
            <a:r>
              <a:rPr lang="ru-RU"/>
              <a:t>Пятый уровень структуры</a:t>
            </a:r>
          </a:p>
          <a:p>
            <a:pPr lvl="5"/>
            <a:r>
              <a:rPr lang="ru-RU"/>
              <a:t>Шестой уровень структуры</a:t>
            </a:r>
          </a:p>
          <a:p>
            <a:pPr lvl="6"/>
            <a:r>
              <a:rPr lang="ru-RU"/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Shape 1"/>
          <p:cNvSpPr txBox="1">
            <a:spLocks noChangeArrowheads="1"/>
          </p:cNvSpPr>
          <p:nvPr/>
        </p:nvSpPr>
        <p:spPr bwMode="auto">
          <a:xfrm>
            <a:off x="684213" y="2636838"/>
            <a:ext cx="77708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2700"/>
              </a:lnSpc>
            </a:pPr>
            <a:r>
              <a:rPr lang="ru-RU" sz="8800">
                <a:solidFill>
                  <a:srgbClr val="002060"/>
                </a:solidFill>
                <a:latin typeface="Monotype Corsiva" pitchFamily="66" charset="0"/>
              </a:rPr>
              <a:t>Математическая</a:t>
            </a:r>
          </a:p>
          <a:p>
            <a:pPr algn="ctr">
              <a:lnSpc>
                <a:spcPts val="2700"/>
              </a:lnSpc>
            </a:pPr>
            <a:endParaRPr lang="ru-RU" sz="880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lnSpc>
                <a:spcPts val="2700"/>
              </a:lnSpc>
            </a:pPr>
            <a:r>
              <a:rPr lang="ru-RU" sz="8800">
                <a:solidFill>
                  <a:srgbClr val="002060"/>
                </a:solidFill>
                <a:latin typeface="Monotype Corsiva" pitchFamily="66" charset="0"/>
              </a:rPr>
              <a:t>грамотность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4252913"/>
            <a:ext cx="3671887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313" y="0"/>
            <a:ext cx="3024187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4857750" y="5357813"/>
            <a:ext cx="40560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2400">
                <a:latin typeface="Times New Roman" pitchFamily="18" charset="0"/>
                <a:cs typeface="Times New Roman" pitchFamily="18" charset="0"/>
              </a:rPr>
              <a:t>Учитель математики</a:t>
            </a:r>
          </a:p>
          <a:p>
            <a:pPr algn="r"/>
            <a:r>
              <a:rPr lang="ru-RU" sz="2400">
                <a:latin typeface="Times New Roman" pitchFamily="18" charset="0"/>
                <a:cs typeface="Times New Roman" pitchFamily="18" charset="0"/>
              </a:rPr>
              <a:t>МБОУ «Ашапская СОШ»</a:t>
            </a:r>
          </a:p>
          <a:p>
            <a:pPr algn="r"/>
            <a:r>
              <a:rPr lang="ru-RU" sz="2400">
                <a:latin typeface="Times New Roman" pitchFamily="18" charset="0"/>
                <a:cs typeface="Times New Roman" pitchFamily="18" charset="0"/>
              </a:rPr>
              <a:t>Зотова Ирина Александровна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730375"/>
          </a:xfrm>
        </p:spPr>
        <p:txBody>
          <a:bodyPr/>
          <a:lstStyle/>
          <a:p>
            <a:r>
              <a:rPr 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Проверка и оценка </a:t>
            </a:r>
            <a:br>
              <a:rPr 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математической грамотности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idx="4294967295"/>
          </p:nvPr>
        </p:nvSpPr>
        <p:spPr bwMode="auto">
          <a:xfrm>
            <a:off x="3276600" y="2565400"/>
            <a:ext cx="2717800" cy="2232025"/>
          </a:xfrm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Ø"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Мониторинги </a:t>
            </a:r>
          </a:p>
          <a:p>
            <a:pPr>
              <a:buFont typeface="Wingdings" pitchFamily="2" charset="2"/>
              <a:buChar char="Ø"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ВПР</a:t>
            </a:r>
          </a:p>
          <a:p>
            <a:pPr>
              <a:buFont typeface="Wingdings" pitchFamily="2" charset="2"/>
              <a:buChar char="Ø"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ОГЭ</a:t>
            </a:r>
          </a:p>
          <a:p>
            <a:pPr>
              <a:buFont typeface="Wingdings" pitchFamily="2" charset="2"/>
              <a:buChar char="Ø"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ЕГЭ</a:t>
            </a:r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1900" y="4005263"/>
            <a:ext cx="283210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29138"/>
            <a:ext cx="2771775" cy="23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24579" name="Подзаголовок 2"/>
          <p:cNvSpPr>
            <a:spLocks noGrp="1"/>
          </p:cNvSpPr>
          <p:nvPr>
            <p:ph type="subTitle"/>
          </p:nvPr>
        </p:nvSpPr>
        <p:spPr>
          <a:xfrm>
            <a:off x="685800" y="2130425"/>
            <a:ext cx="7772400" cy="1470025"/>
          </a:xfrm>
          <a:ln/>
        </p:spPr>
        <p:txBody>
          <a:bodyPr/>
          <a:lstStyle/>
          <a:p>
            <a:endParaRPr lang="ru-RU" smtClean="0"/>
          </a:p>
        </p:txBody>
      </p:sp>
      <p:pic>
        <p:nvPicPr>
          <p:cNvPr id="24580" name="Picture 3" descr="C:\Users\hp\Desktop\Уров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25013" cy="721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5984875"/>
            <a:ext cx="2376488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468313" y="188913"/>
            <a:ext cx="8351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ТИПЫ ЗАДАЧ</a:t>
            </a:r>
            <a:endParaRPr lang="ru-RU" sz="3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Rectangle 1"/>
          <p:cNvSpPr>
            <a:spLocks noChangeArrowheads="1"/>
          </p:cNvSpPr>
          <p:nvPr/>
        </p:nvSpPr>
        <p:spPr bwMode="auto">
          <a:xfrm>
            <a:off x="323850" y="471488"/>
            <a:ext cx="8532813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Предметные задачи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 условии описывается предметная ситуация, для решения которой требуется установление и использование знаний конкретного учебного предмета, изучаемых на разных этапах и в разных его разделах; в ходе анализа условия необходимо «считать информацию», представленную в разных формах, сконструировать способ решения. </a:t>
            </a:r>
            <a:endParaRPr lang="ru-RU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Межпредметные задачи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 условии описана ситуация на языке одной из предметных областей с явным или неявным использованием языка другой предметной области. Для решения нужно применять знания из соответствующих областей; требуется исследование условия с точки зрения выделенных предметных областей, а также поиск недостающих данных,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причем 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решение и ответ могут зависеть от исходных данных, выбранных (найденных) самими обучающимися. </a:t>
            </a:r>
            <a:endParaRPr lang="ru-RU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Практико-ориентированные задачи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 условии описана такая ситуация, с которой подросток встречается в повседневной своей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жизненной 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практике. Для решения задачи нужно мобилизовать не только теоретические знания из конкретной или разных предметных областей, но и применить знания,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приобретенные из повседневного опыта самого обучающегося. Данные в задаче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должны быть взяты из реальной действительности. </a:t>
            </a:r>
            <a:endParaRPr lang="ru-RU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Ситуационные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связаны с непосредственным повседневным опытом обучающегося, но они помогают обучающимся увидеть и понять, как и где могут быть полезны ему в будущем знания из различных предметных областей. Решение ситуационных задач стимулирует развитие познавательной мотивации обучающихся, формируют способы переноса знания в широкий социально-культурный контекст. 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12313" y="3429000"/>
            <a:ext cx="241141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468313" y="188913"/>
            <a:ext cx="8351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1547813" y="260350"/>
            <a:ext cx="640873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just" eaLnBrk="0" hangingPunct="0"/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Задача  «Пекарь»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indent="449263" algn="just" eaLnBrk="0" hangingPunct="0"/>
            <a:r>
              <a:rPr lang="ru-RU" sz="2400">
                <a:latin typeface="Times New Roman" pitchFamily="18" charset="0"/>
                <a:cs typeface="Times New Roman" pitchFamily="18" charset="0"/>
              </a:rPr>
              <a:t>Из 3,2 кг ржаной муки получается 4,2 кг хлеба. Каждая булка весит 0,6кг.  Сколько можно получить булок  из 12,8 кг муки?</a:t>
            </a:r>
          </a:p>
        </p:txBody>
      </p:sp>
      <p:sp>
        <p:nvSpPr>
          <p:cNvPr id="26629" name="Прямоугольник 7"/>
          <p:cNvSpPr>
            <a:spLocks noChangeArrowheads="1"/>
          </p:cNvSpPr>
          <p:nvPr/>
        </p:nvSpPr>
        <p:spPr bwMode="auto">
          <a:xfrm>
            <a:off x="3851275" y="2133600"/>
            <a:ext cx="4572000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 eaLnBrk="0" hangingPunct="0"/>
            <a:r>
              <a:rPr lang="ru-RU" sz="2800" i="1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indent="457200" algn="just" eaLnBrk="0" hangingPunct="0"/>
            <a:r>
              <a:rPr lang="ru-RU" sz="2800" i="1">
                <a:latin typeface="Times New Roman" pitchFamily="18" charset="0"/>
                <a:cs typeface="Times New Roman" pitchFamily="18" charset="0"/>
              </a:rPr>
              <a:t>1) 4,2:0,6=7 булок можно получить из 3,2 кг муки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indent="457200" algn="just" eaLnBrk="0" hangingPunct="0"/>
            <a:r>
              <a:rPr lang="ru-RU" sz="2800" i="1">
                <a:latin typeface="Times New Roman" pitchFamily="18" charset="0"/>
                <a:cs typeface="Times New Roman" pitchFamily="18" charset="0"/>
              </a:rPr>
              <a:t>2) 12,8:3,2 = 4   во столько раз больше булок можно получить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indent="457200" algn="just" eaLnBrk="0" hangingPunct="0"/>
            <a:r>
              <a:rPr lang="ru-RU" sz="2800" i="1">
                <a:latin typeface="Times New Roman" pitchFamily="18" charset="0"/>
                <a:cs typeface="Times New Roman" pitchFamily="18" charset="0"/>
              </a:rPr>
              <a:t>3) 7•4=28 булок можно получить из 12,8 кг муки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indent="457200" algn="just" eaLnBrk="0" hangingPunct="0"/>
            <a:r>
              <a:rPr lang="ru-RU" sz="2800" i="1">
                <a:latin typeface="Times New Roman" pitchFamily="18" charset="0"/>
                <a:cs typeface="Times New Roman" pitchFamily="18" charset="0"/>
              </a:rPr>
              <a:t>Ответ: 28 булок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30" name="Picture 3" descr="C:\Users\hp\Desktop\pekar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41338" y="2492375"/>
            <a:ext cx="3998913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468313" y="188913"/>
            <a:ext cx="8351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250825" y="188913"/>
            <a:ext cx="26685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latin typeface="Times New Roman" pitchFamily="18" charset="0"/>
                <a:cs typeface="Times New Roman" pitchFamily="18" charset="0"/>
              </a:rPr>
              <a:t>Задача  «План»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2" name="Рисунок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333375"/>
            <a:ext cx="5634038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Rectangle 3"/>
          <p:cNvSpPr>
            <a:spLocks noChangeArrowheads="1"/>
          </p:cNvSpPr>
          <p:nvPr/>
        </p:nvSpPr>
        <p:spPr bwMode="auto">
          <a:xfrm>
            <a:off x="395288" y="3248025"/>
            <a:ext cx="8569325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000">
                <a:latin typeface="Times New Roman" pitchFamily="18" charset="0"/>
                <a:cs typeface="Times New Roman" pitchFamily="18" charset="0"/>
              </a:rPr>
              <a:t>Прочитайте внимательно текст и выполните задание. </a:t>
            </a:r>
          </a:p>
          <a:p>
            <a:pPr algn="just" eaLnBrk="0" hangingPunct="0"/>
            <a:r>
              <a:rPr lang="ru-RU" sz="2000">
                <a:latin typeface="Times New Roman" pitchFamily="18" charset="0"/>
                <a:cs typeface="Times New Roman" pitchFamily="18" charset="0"/>
              </a:rPr>
              <a:t>На плане изображено домохозяйство по адресу: с. Авдеево, 3-й  Поперечный пер., д. 13 (сторона каждой клетки на плане равна 2 м). Участок имеет прямоугольную форму. Выезд и въезд осуществляются через единственные ворота. При входе на участок справа от ворот находится баня, а слева — гараж, отмеченный на плане цифрой 7. Площадь, занятая гаражом, равна 32 кв. м. Жилой дом находится в глубине территории. Помимо гаража, жилого дома и бани, на участке имеется сарай (подсобное помещение), расположенный рядом с гаражом, и теплица, построенная на территории огорода (огород отмечен цифрой 2).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24975" y="4429125"/>
            <a:ext cx="2411413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Прямоугольник 2"/>
          <p:cNvSpPr>
            <a:spLocks noChangeArrowheads="1"/>
          </p:cNvSpPr>
          <p:nvPr/>
        </p:nvSpPr>
        <p:spPr bwMode="auto">
          <a:xfrm>
            <a:off x="468313" y="188913"/>
            <a:ext cx="8351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250825" y="188913"/>
            <a:ext cx="26685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latin typeface="Times New Roman" pitchFamily="18" charset="0"/>
                <a:cs typeface="Times New Roman" pitchFamily="18" charset="0"/>
              </a:rPr>
              <a:t>Задача  «План»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7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188913"/>
            <a:ext cx="49117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700338" y="5157788"/>
          <a:ext cx="6048375" cy="1295400"/>
        </p:xfrm>
        <a:graphic>
          <a:graphicData uri="http://schemas.openxmlformats.org/drawingml/2006/table">
            <a:tbl>
              <a:tblPr/>
              <a:tblGrid>
                <a:gridCol w="455612"/>
                <a:gridCol w="1098550"/>
                <a:gridCol w="1096963"/>
                <a:gridCol w="1928812"/>
                <a:gridCol w="1468438"/>
              </a:tblGrid>
              <a:tr h="5191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фирмы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Стоимость 1 упаковки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доставки от общей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суммы покупки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сумма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Мир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руб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4%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Дружба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 руб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Миф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руб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6%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10" name="Rectangle 1"/>
          <p:cNvSpPr>
            <a:spLocks noChangeArrowheads="1"/>
          </p:cNvSpPr>
          <p:nvPr/>
        </p:nvSpPr>
        <p:spPr bwMode="auto">
          <a:xfrm>
            <a:off x="323850" y="2420938"/>
            <a:ext cx="8424863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Вопрос 1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Перед жилым домом имеются яблоневые посадки. Все дорожки внутри участка имеют ширину 1 м и вымощены тротуарной плиткой размером 1 м × 1 м. Между баней и гаражом имеется площадка площадью 64 кв. м, вымощенная такой же плиткой.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Хозяйка захотела поменять тротуарную плитку. 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Тротуарная плитка продаётся в упаковках по 4 штуки. Сколько упаковок плитки понадобилось, чтобы выложить все дорожки и площадку перед гаражом? В таблице представлены фирмы, где можно приобрести понравившуюся тротуарную литку. 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Выбрать выгодную покупку.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700338" y="5157788"/>
          <a:ext cx="6048375" cy="1295400"/>
        </p:xfrm>
        <a:graphic>
          <a:graphicData uri="http://schemas.openxmlformats.org/drawingml/2006/table">
            <a:tbl>
              <a:tblPr/>
              <a:tblGrid>
                <a:gridCol w="455612"/>
                <a:gridCol w="1098550"/>
                <a:gridCol w="1096963"/>
                <a:gridCol w="1928812"/>
                <a:gridCol w="1468438"/>
              </a:tblGrid>
              <a:tr h="5191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фирмы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Стоимость 1 упаковки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доставки от общей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суммы покупки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сумма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Мир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руб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4%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Дружба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 руб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Миф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руб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6%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24975" y="4429125"/>
            <a:ext cx="2411413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Прямоугольник 2"/>
          <p:cNvSpPr>
            <a:spLocks noChangeArrowheads="1"/>
          </p:cNvSpPr>
          <p:nvPr/>
        </p:nvSpPr>
        <p:spPr bwMode="auto">
          <a:xfrm>
            <a:off x="468313" y="188913"/>
            <a:ext cx="8351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0" name="Rectangle 2"/>
          <p:cNvSpPr>
            <a:spLocks noChangeArrowheads="1"/>
          </p:cNvSpPr>
          <p:nvPr/>
        </p:nvSpPr>
        <p:spPr bwMode="auto">
          <a:xfrm>
            <a:off x="250825" y="188913"/>
            <a:ext cx="26685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latin typeface="Times New Roman" pitchFamily="18" charset="0"/>
                <a:cs typeface="Times New Roman" pitchFamily="18" charset="0"/>
              </a:rPr>
              <a:t>Задача  «План»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701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188913"/>
            <a:ext cx="49117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Rectangle 1"/>
          <p:cNvSpPr>
            <a:spLocks noChangeArrowheads="1"/>
          </p:cNvSpPr>
          <p:nvPr/>
        </p:nvSpPr>
        <p:spPr bwMode="auto">
          <a:xfrm>
            <a:off x="179388" y="2560638"/>
            <a:ext cx="5795962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Вопрос 2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Хозяйка решила покрасить пол в гараже.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покраски 1м</a:t>
            </a:r>
            <a:r>
              <a:rPr lang="ru-RU" sz="2000" baseline="30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 пола требуется 140 г краски. Краска продается в банках по 1,5 кг. Сколько банок краски нужно купить для покраски поля в гараже?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3" name="Rectangle 2"/>
          <p:cNvSpPr>
            <a:spLocks noChangeArrowheads="1"/>
          </p:cNvSpPr>
          <p:nvPr/>
        </p:nvSpPr>
        <p:spPr bwMode="auto">
          <a:xfrm>
            <a:off x="2555875" y="4487863"/>
            <a:ext cx="6300788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Вопрос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сарае хозяйка держит курей, они свободно гуляют по территории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участка,</a:t>
            </a:r>
            <a:r>
              <a:rPr lang="ru-RU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котором построен дом.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Она решила огородить огород, чтобы куры не портили посевы.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Нужно купить сетку-рабица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1м сетки стоит 45 рублей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 сколько обойдется покупка сетки.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24975" y="4429125"/>
            <a:ext cx="2411413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Прямоугольник 2"/>
          <p:cNvSpPr>
            <a:spLocks noChangeArrowheads="1"/>
          </p:cNvSpPr>
          <p:nvPr/>
        </p:nvSpPr>
        <p:spPr bwMode="auto">
          <a:xfrm>
            <a:off x="468313" y="188913"/>
            <a:ext cx="8351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4" name="Rectangle 1"/>
          <p:cNvSpPr>
            <a:spLocks noChangeArrowheads="1"/>
          </p:cNvSpPr>
          <p:nvPr/>
        </p:nvSpPr>
        <p:spPr bwMode="auto">
          <a:xfrm>
            <a:off x="323850" y="188913"/>
            <a:ext cx="8208963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000" b="1">
                <a:latin typeface="Times New Roman" pitchFamily="18" charset="0"/>
                <a:cs typeface="Times New Roman" pitchFamily="18" charset="0"/>
              </a:rPr>
              <a:t>Задача  «Покупка»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Мама отправила в 10 часов утра Мишу и бабушку Раю  за покупками в магазин. Это был день недели - среда. Мама знала, что в среду в некоторых магазинах действуют скидки. Она дала им с собой 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400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руб. и список необходимых покупок: батон, буханку черного хлеба, пакет кефира, пачку пельменей, упаковку сосисок, пряники. Поблизости находились магазины, со следующими ценами на интересующий товар. Как вы думаете, в каком магазине Миша и бабушка Рая сделают выгодную покупку?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268538" y="3141663"/>
          <a:ext cx="6407150" cy="3500437"/>
        </p:xfrm>
        <a:graphic>
          <a:graphicData uri="http://schemas.openxmlformats.org/drawingml/2006/table">
            <a:tbl>
              <a:tblPr/>
              <a:tblGrid>
                <a:gridCol w="322262"/>
                <a:gridCol w="1684338"/>
                <a:gridCol w="1520825"/>
                <a:gridCol w="1584325"/>
                <a:gridCol w="1295400"/>
              </a:tblGrid>
              <a:tr h="817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магазинов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«Пятёрочка»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 скидка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«Магнит»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10 % скидка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«Победа»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0 % скидка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Батон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Буханка черного хлеба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Пакт кефира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рубля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Пачка пельменей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127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 рубля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Упаковка сосисок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283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275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Пряники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59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рублей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24975" y="4429125"/>
            <a:ext cx="2411413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Прямоугольник 2"/>
          <p:cNvSpPr>
            <a:spLocks noChangeArrowheads="1"/>
          </p:cNvSpPr>
          <p:nvPr/>
        </p:nvSpPr>
        <p:spPr bwMode="auto">
          <a:xfrm>
            <a:off x="468313" y="188913"/>
            <a:ext cx="8351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8" name="Rectangle 2"/>
          <p:cNvSpPr>
            <a:spLocks noChangeArrowheads="1"/>
          </p:cNvSpPr>
          <p:nvPr/>
        </p:nvSpPr>
        <p:spPr bwMode="auto">
          <a:xfrm>
            <a:off x="684213" y="600075"/>
            <a:ext cx="795496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Задача   «Длина пути»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400">
                <a:latin typeface="Times New Roman" pitchFamily="18" charset="0"/>
                <a:cs typeface="Times New Roman" pitchFamily="18" charset="0"/>
              </a:rPr>
              <a:t>На карте показан путь Лены от дома до школы. Лена измерила длину каждого участка и подписала его. Используя рисунок, определите, длину пути (в м), если масштаб 1 см:10000 см</a:t>
            </a:r>
          </a:p>
          <a:p>
            <a:pPr eaLnBrk="0" hangingPunct="0"/>
            <a:endParaRPr lang="ru-RU"/>
          </a:p>
        </p:txBody>
      </p:sp>
      <p:pic>
        <p:nvPicPr>
          <p:cNvPr id="31749" name="Рисунок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2852738"/>
            <a:ext cx="6272212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Rectangle 3"/>
          <p:cNvSpPr>
            <a:spLocks noChangeArrowheads="1"/>
          </p:cNvSpPr>
          <p:nvPr/>
        </p:nvSpPr>
        <p:spPr bwMode="auto">
          <a:xfrm>
            <a:off x="0" y="1962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24975" y="4429125"/>
            <a:ext cx="2411413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Прямоугольник 2"/>
          <p:cNvSpPr>
            <a:spLocks noChangeArrowheads="1"/>
          </p:cNvSpPr>
          <p:nvPr/>
        </p:nvSpPr>
        <p:spPr bwMode="auto">
          <a:xfrm>
            <a:off x="468313" y="188913"/>
            <a:ext cx="8351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0" y="1962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32773" name="Rectangle 1"/>
          <p:cNvSpPr>
            <a:spLocks noChangeArrowheads="1"/>
          </p:cNvSpPr>
          <p:nvPr/>
        </p:nvSpPr>
        <p:spPr bwMode="auto">
          <a:xfrm>
            <a:off x="395288" y="-61913"/>
            <a:ext cx="8532812" cy="1939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endParaRPr lang="ru-RU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Задача  «Высота дерева»</a:t>
            </a:r>
          </a:p>
          <a:p>
            <a:pPr algn="just" eaLnBrk="0" hangingPunct="0"/>
            <a:r>
              <a:rPr 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рисунке изображены  куст шиповника и береза. Высота березы равна 8м. Какова примерная высота куста шиповника? Ответ дайте в метрах.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4" name="Рисунок 8"/>
          <p:cNvPicPr>
            <a:picLocks noChangeAspect="1" noChangeArrowheads="1"/>
          </p:cNvPicPr>
          <p:nvPr/>
        </p:nvPicPr>
        <p:blipFill>
          <a:blip r:embed="rId3" cstate="print"/>
          <a:srcRect l="33031" t="20621" r="28809"/>
          <a:stretch>
            <a:fillRect/>
          </a:stretch>
        </p:blipFill>
        <p:spPr bwMode="auto">
          <a:xfrm>
            <a:off x="3563938" y="2235200"/>
            <a:ext cx="381635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Shape 1"/>
          <p:cNvSpPr txBox="1">
            <a:spLocks noChangeArrowheads="1"/>
          </p:cNvSpPr>
          <p:nvPr/>
        </p:nvSpPr>
        <p:spPr bwMode="auto">
          <a:xfrm>
            <a:off x="684213" y="2636838"/>
            <a:ext cx="77708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2700"/>
              </a:lnSpc>
            </a:pPr>
            <a:endParaRPr lang="ru-RU" sz="880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2113" y="4252913"/>
            <a:ext cx="3671887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24188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1"/>
          <p:cNvSpPr>
            <a:spLocks noChangeArrowheads="1"/>
          </p:cNvSpPr>
          <p:nvPr/>
        </p:nvSpPr>
        <p:spPr bwMode="auto">
          <a:xfrm>
            <a:off x="0" y="2036763"/>
            <a:ext cx="91440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000" b="1" i="1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Детей надо учить тому,</a:t>
            </a:r>
            <a:endParaRPr lang="ru-RU" sz="4000" b="1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 eaLnBrk="0" hangingPunct="0"/>
            <a:r>
              <a:rPr lang="ru-RU" sz="4000" b="1" i="1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 что пригодится им, когда они вырастут.</a:t>
            </a:r>
            <a:br>
              <a:rPr lang="ru-RU" sz="4000" b="1" i="1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000" i="1">
                <a:solidFill>
                  <a:srgbClr val="000000"/>
                </a:solidFill>
                <a:latin typeface="Monotype Corsiva" pitchFamily="66" charset="0"/>
                <a:cs typeface="Times New Roman" pitchFamily="18" charset="0"/>
              </a:rPr>
              <a:t>                                                      Аристипп</a:t>
            </a:r>
            <a:endParaRPr lang="ru-RU" sz="400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2"/>
          <p:cNvSpPr>
            <a:spLocks noChangeArrowheads="1"/>
          </p:cNvSpPr>
          <p:nvPr/>
        </p:nvSpPr>
        <p:spPr bwMode="auto">
          <a:xfrm>
            <a:off x="468313" y="188913"/>
            <a:ext cx="83518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0825" y="5373688"/>
          <a:ext cx="5545138" cy="1201737"/>
        </p:xfrm>
        <a:graphic>
          <a:graphicData uri="http://schemas.openxmlformats.org/drawingml/2006/table">
            <a:tbl>
              <a:tblPr/>
              <a:tblGrid>
                <a:gridCol w="1109663"/>
                <a:gridCol w="1385887"/>
                <a:gridCol w="1247775"/>
                <a:gridCol w="1801813"/>
              </a:tblGrid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Оборудование</a:t>
                      </a:r>
                      <a:b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монтаж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Сред. потребл.</a:t>
                      </a:r>
                      <a:b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мощность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Стоимость оплаты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DE"/>
                    </a:solidFill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Однотарифный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5100 руб.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 кВт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Двухтарифный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10 000 руб.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3,5 кВт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3819" name="Рисунок 5" descr="http://dv-gazeta.info/wp-content/uploads/2018/02/tab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04813"/>
            <a:ext cx="3997325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20" name="Рисунок 6" descr="https://farm8.static.flickr.com/7620/27403108393_c74d018bdb_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1300"/>
            <a:ext cx="5832475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21" name="Rectangle 3"/>
          <p:cNvSpPr>
            <a:spLocks noChangeArrowheads="1"/>
          </p:cNvSpPr>
          <p:nvPr/>
        </p:nvSpPr>
        <p:spPr bwMode="auto">
          <a:xfrm>
            <a:off x="1116013" y="0"/>
            <a:ext cx="4668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Задача «Оплата электричества»</a:t>
            </a:r>
          </a:p>
        </p:txBody>
      </p:sp>
      <p:sp>
        <p:nvSpPr>
          <p:cNvPr id="33822" name="Rectangle 4"/>
          <p:cNvSpPr>
            <a:spLocks noChangeArrowheads="1"/>
          </p:cNvSpPr>
          <p:nvPr/>
        </p:nvSpPr>
        <p:spPr bwMode="auto">
          <a:xfrm>
            <a:off x="0" y="24923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33823" name="Rectangle 5"/>
          <p:cNvSpPr>
            <a:spLocks noChangeArrowheads="1"/>
          </p:cNvSpPr>
          <p:nvPr/>
        </p:nvSpPr>
        <p:spPr bwMode="auto">
          <a:xfrm>
            <a:off x="5940425" y="620713"/>
            <a:ext cx="3024188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1) Определите, </a:t>
            </a:r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какую сумму должна заплатить семья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если она установит однотарифный счетчик и она проживает в сельской местности?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2) Определите, </a:t>
            </a:r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какую сумму должна заплатить семья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если она установит двухтарифный счетчик и она проживает в городе с электроплитой? По трем зонам суток с теми же условиями?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3) Определите, </a:t>
            </a:r>
            <a:r>
              <a:rPr lang="ru-RU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какую сумму должна заплатить семья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установившая двухтарифный счетчик и имеющая газовую плиту? По трем зонам суток с теми же условиями?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2843213" y="333375"/>
            <a:ext cx="3384550" cy="687388"/>
          </a:xfrm>
        </p:spPr>
        <p:txBody>
          <a:bodyPr/>
          <a:lstStyle/>
          <a:p>
            <a:r>
              <a:rPr 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</a:p>
        </p:txBody>
      </p:sp>
      <p:sp>
        <p:nvSpPr>
          <p:cNvPr id="34819" name="Объект 2"/>
          <p:cNvSpPr>
            <a:spLocks noGrp="1"/>
          </p:cNvSpPr>
          <p:nvPr>
            <p:ph idx="4294967295"/>
          </p:nvPr>
        </p:nvSpPr>
        <p:spPr bwMode="auto">
          <a:xfrm>
            <a:off x="2195513" y="1052513"/>
            <a:ext cx="4321175" cy="5400675"/>
          </a:xfrm>
          <a:noFill/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    Понятие «математическая грамотность» предполагает владение умениями: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выявлять проблемы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, возникающие в окружающем мире, решаемые посредством математических знаний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решать их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, используя математические знания и методы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обосновывать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принятые решения путем математических суждений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анализировать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использованные методы решения</a:t>
            </a:r>
          </a:p>
          <a:p>
            <a:pPr>
              <a:buFont typeface="Wingdings" pitchFamily="2" charset="2"/>
              <a:buChar char="Ø"/>
            </a:pP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интерпретировать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полученные результаты с учетом поставленной задачи</a:t>
            </a:r>
          </a:p>
        </p:txBody>
      </p:sp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7650" y="4292600"/>
            <a:ext cx="254635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975" y="0"/>
            <a:ext cx="2484438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Shape 1"/>
          <p:cNvSpPr txBox="1">
            <a:spLocks noChangeArrowheads="1"/>
          </p:cNvSpPr>
          <p:nvPr/>
        </p:nvSpPr>
        <p:spPr bwMode="auto">
          <a:xfrm>
            <a:off x="684213" y="2636838"/>
            <a:ext cx="77708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2700"/>
              </a:lnSpc>
            </a:pPr>
            <a:r>
              <a:rPr lang="ru-RU" sz="8800">
                <a:solidFill>
                  <a:srgbClr val="002060"/>
                </a:solidFill>
                <a:latin typeface="Monotype Corsiva" pitchFamily="66" charset="0"/>
              </a:rPr>
              <a:t>Спасибо </a:t>
            </a:r>
          </a:p>
          <a:p>
            <a:pPr algn="ctr">
              <a:lnSpc>
                <a:spcPts val="2700"/>
              </a:lnSpc>
            </a:pPr>
            <a:endParaRPr lang="ru-RU" sz="880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lnSpc>
                <a:spcPts val="2700"/>
              </a:lnSpc>
            </a:pPr>
            <a:r>
              <a:rPr lang="ru-RU" sz="8800">
                <a:solidFill>
                  <a:srgbClr val="002060"/>
                </a:solidFill>
                <a:latin typeface="Monotype Corsiva" pitchFamily="66" charset="0"/>
              </a:rPr>
              <a:t>за</a:t>
            </a:r>
          </a:p>
          <a:p>
            <a:pPr algn="ctr">
              <a:lnSpc>
                <a:spcPts val="2700"/>
              </a:lnSpc>
            </a:pPr>
            <a:endParaRPr lang="ru-RU" sz="880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lnSpc>
                <a:spcPts val="2700"/>
              </a:lnSpc>
            </a:pPr>
            <a:r>
              <a:rPr lang="ru-RU" sz="8800">
                <a:solidFill>
                  <a:srgbClr val="002060"/>
                </a:solidFill>
                <a:latin typeface="Monotype Corsiva" pitchFamily="66" charset="0"/>
              </a:rPr>
              <a:t> внимание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2113" y="4252913"/>
            <a:ext cx="3671887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24188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3530600"/>
            <a:ext cx="3260725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539750" y="333375"/>
            <a:ext cx="5256213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Математическая грамотность</a:t>
            </a:r>
            <a:r>
              <a:rPr lang="ru-RU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способность</a:t>
            </a:r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человека </a:t>
            </a:r>
            <a:r>
              <a:rPr lang="ru-RU" sz="2800" b="1" i="1" u="sng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определять и понимать </a:t>
            </a:r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роль математики в мире, 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котором он живет, </a:t>
            </a:r>
          </a:p>
          <a:p>
            <a:pPr algn="ctr"/>
            <a:r>
              <a:rPr lang="ru-RU" sz="2800" b="1" i="1" u="sng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высказывать</a:t>
            </a:r>
            <a:r>
              <a:rPr lang="ru-RU" sz="28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хорошо обоснованные математические суждения и </a:t>
            </a:r>
            <a:r>
              <a:rPr lang="ru-RU" sz="2800" b="1" i="1" u="sng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использовать </a:t>
            </a:r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математику так, чтобы удовлетворять в настоящем и будущем потребности, 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присущие созидательному, заинтересованному и мыслящему гражданину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70438"/>
            <a:ext cx="2484438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2124075" y="404813"/>
            <a:ext cx="7019925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Математическая грамотность «состоит» из двух основных компонентов: </a:t>
            </a:r>
          </a:p>
          <a:p>
            <a:pPr algn="ctr">
              <a:buFontTx/>
              <a:buChar char="-"/>
            </a:pPr>
            <a:r>
              <a:rPr lang="ru-RU" sz="28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фундаментальные математические идеи</a:t>
            </a: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</a:p>
          <a:p>
            <a:pPr algn="ctr"/>
            <a:r>
              <a:rPr lang="ru-RU" sz="28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«изменение и зависимости»</a:t>
            </a:r>
          </a:p>
          <a:p>
            <a:pPr algn="ctr"/>
            <a:r>
              <a:rPr lang="ru-RU" sz="28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«пространство и форма» </a:t>
            </a:r>
          </a:p>
          <a:p>
            <a:pPr algn="ctr"/>
            <a:r>
              <a:rPr lang="ru-RU" sz="28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«количественные рассуждения»</a:t>
            </a:r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«неопределенность» </a:t>
            </a:r>
          </a:p>
          <a:p>
            <a:pPr algn="ctr"/>
            <a:endParaRPr lang="ru-RU"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математическая компетентность </a:t>
            </a:r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сочетание математических знаний, </a:t>
            </a:r>
          </a:p>
          <a:p>
            <a:pPr algn="ctr"/>
            <a:r>
              <a:rPr lang="ru-RU" sz="2800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умений, опыта и способностей человека, обеспечивающих успешное решение различных проблем, требующих использования математики</a:t>
            </a:r>
            <a:r>
              <a:rPr lang="ru-RU" sz="2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70438"/>
            <a:ext cx="2484438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2411413" y="404813"/>
            <a:ext cx="61928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>
            <a:off x="2555875" y="0"/>
            <a:ext cx="6192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Фундаментальные математические идеи </a:t>
            </a:r>
          </a:p>
          <a:p>
            <a:endParaRPr lang="ru-RU" sz="20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Изменение и зависимости (алгебра)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– задания, связанные с математическим описанием зависимости между переменными в различных процессах, т.е. с алгебраическим материалом.</a:t>
            </a:r>
          </a:p>
          <a:p>
            <a:endParaRPr lang="ru-RU" sz="2000" b="1" u="sng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Пространство и форма (геометрия)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– задания, относящиеся к пространственным и плоским геометрическим формам и отношениям, т.е. к геометрическому материалу.</a:t>
            </a:r>
          </a:p>
          <a:p>
            <a:endParaRPr lang="ru-RU" sz="2000" b="1" u="sng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(арифметика)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задания, связанные с числами и отношениями между ними, в программах по математике этот материал чаще всего относится к курсу арифметики.</a:t>
            </a:r>
          </a:p>
          <a:p>
            <a:endParaRPr lang="ru-RU" sz="2000" b="1" u="sng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Неопределенность и данные (статистика и вероятность)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– область охватывает вероятностные и статистические явления и зависимости, которые являются предметом изучения разделов статистики и вероятности.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4429125"/>
            <a:ext cx="241141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468313" y="188913"/>
            <a:ext cx="83518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Уровни математической компетентности</a:t>
            </a:r>
          </a:p>
        </p:txBody>
      </p:sp>
      <p:sp>
        <p:nvSpPr>
          <p:cNvPr id="19460" name="Прямоугольник 3"/>
          <p:cNvSpPr>
            <a:spLocks noChangeArrowheads="1"/>
          </p:cNvSpPr>
          <p:nvPr/>
        </p:nvSpPr>
        <p:spPr bwMode="auto">
          <a:xfrm>
            <a:off x="539750" y="765175"/>
            <a:ext cx="561657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Воспроизведение</a:t>
            </a:r>
            <a:r>
              <a:rPr lang="ru-RU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- проверка определений или простых вычислений, характерных для обычной проверки математической подготовки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Установление связей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- интеграция математических фактов и методов для решения явно сформулированных и до некоторой степени знакомых математических задач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Размышления</a:t>
            </a:r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- проверка математического мышления, умения обобщать, глубоко понимать, использовать интуицию, анализировать предложенную ситуацию для выделения в ней проблемы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4429125"/>
            <a:ext cx="241141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Прямоугольник 2"/>
          <p:cNvSpPr>
            <a:spLocks noChangeArrowheads="1"/>
          </p:cNvSpPr>
          <p:nvPr/>
        </p:nvSpPr>
        <p:spPr bwMode="auto">
          <a:xfrm>
            <a:off x="468313" y="188913"/>
            <a:ext cx="83518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ФОРМУЛА МАТЕМАТИЧЕСКОЙ ГРАМОТНОСТИ</a:t>
            </a:r>
            <a:endParaRPr lang="ru-RU" sz="3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Прямоугольник 4"/>
          <p:cNvSpPr>
            <a:spLocks noChangeArrowheads="1"/>
          </p:cNvSpPr>
          <p:nvPr/>
        </p:nvSpPr>
        <p:spPr bwMode="auto">
          <a:xfrm>
            <a:off x="468313" y="1700213"/>
            <a:ext cx="6983412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ОВЛАДЕНИЕ</a:t>
            </a: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= </a:t>
            </a:r>
          </a:p>
          <a:p>
            <a:pPr algn="ctr"/>
            <a:endParaRPr lang="ru-RU" sz="36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УСВОЕНИЕ   + ПРИМЕНЕНИЕ     ЗНАНИЙ</a:t>
            </a:r>
          </a:p>
          <a:p>
            <a:pPr algn="r"/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ПРАКТИКЕ</a:t>
            </a:r>
          </a:p>
        </p:txBody>
      </p:sp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29138"/>
            <a:ext cx="2771775" cy="23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4429125"/>
            <a:ext cx="241141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Прямоугольник 2"/>
          <p:cNvSpPr>
            <a:spLocks noChangeArrowheads="1"/>
          </p:cNvSpPr>
          <p:nvPr/>
        </p:nvSpPr>
        <p:spPr bwMode="auto">
          <a:xfrm>
            <a:off x="468313" y="188913"/>
            <a:ext cx="8351837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ТЕХНОЛОГИИ ФОРМИРОВАНИЯ МАТЕМАТИЧЕСКОЙ ГРАМОТНОСТИ</a:t>
            </a:r>
          </a:p>
          <a:p>
            <a:pPr algn="ctr"/>
            <a:endParaRPr lang="ru-RU"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ТРКМ (Технология развития критического мышления)</a:t>
            </a:r>
          </a:p>
          <a:p>
            <a:pPr>
              <a:buFont typeface="Wingdings" pitchFamily="2" charset="2"/>
              <a:buChar char="Ø"/>
            </a:pP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Проектные задачи, творческие проекты</a:t>
            </a:r>
          </a:p>
          <a:p>
            <a:pPr>
              <a:buFont typeface="Wingdings" pitchFamily="2" charset="2"/>
              <a:buChar char="Ø"/>
            </a:pP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Исследовательские задачи, исследовательские работы</a:t>
            </a:r>
          </a:p>
          <a:p>
            <a:pPr>
              <a:buFont typeface="Wingdings" pitchFamily="2" charset="2"/>
              <a:buChar char="Ø"/>
            </a:pP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Проблемное обучение</a:t>
            </a:r>
          </a:p>
          <a:p>
            <a:pPr>
              <a:buFont typeface="Wingdings" pitchFamily="2" charset="2"/>
              <a:buChar char="Ø"/>
            </a:pPr>
            <a:r>
              <a:rPr lang="ru-RU" sz="2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логического мышления</a:t>
            </a:r>
          </a:p>
          <a:p>
            <a:pPr>
              <a:buFont typeface="Wingdings" pitchFamily="2" charset="2"/>
              <a:buChar char="Ø"/>
            </a:pPr>
            <a:endParaRPr lang="ru-RU" sz="32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Прямоугольник 4"/>
          <p:cNvSpPr>
            <a:spLocks noChangeArrowheads="1"/>
          </p:cNvSpPr>
          <p:nvPr/>
        </p:nvSpPr>
        <p:spPr bwMode="auto">
          <a:xfrm>
            <a:off x="468313" y="1700213"/>
            <a:ext cx="69834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6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29138"/>
            <a:ext cx="2771775" cy="23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730375"/>
          </a:xfrm>
        </p:spPr>
        <p:txBody>
          <a:bodyPr/>
          <a:lstStyle/>
          <a:p>
            <a:r>
              <a:rPr 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Задания, направленные на формирование и оценивание математической грамотности охватывают навыки 21 века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idx="4294967295"/>
          </p:nvPr>
        </p:nvSpPr>
        <p:spPr bwMode="auto">
          <a:xfrm>
            <a:off x="628650" y="2095500"/>
            <a:ext cx="7886700" cy="4081463"/>
          </a:xfrm>
        </p:spPr>
        <p:txBody>
          <a:bodyPr vert="horz"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Критическое мышление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Креативность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Исследование и изучение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Саморегуляция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инициативность и настойчивость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Использование информации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Системное мышление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Коммуникация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Рефлексия</a:t>
            </a:r>
          </a:p>
        </p:txBody>
      </p:sp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4429125"/>
            <a:ext cx="241141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1063</TotalTime>
  <Words>1344</Words>
  <Application>Microsoft Office PowerPoint</Application>
  <PresentationFormat>Экран (4:3)</PresentationFormat>
  <Paragraphs>197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DejaVu Sans</vt:lpstr>
      <vt:lpstr>Calibri</vt:lpstr>
      <vt:lpstr>Times New Roman</vt:lpstr>
      <vt:lpstr>Monotype Corsiva</vt:lpstr>
      <vt:lpstr>Wingdings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Задания, направленные на формирование и оценивание математической грамотности охватывают навыки 21 века</vt:lpstr>
      <vt:lpstr>Проверка и оценка  математической грамотности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Выводы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</dc:title>
  <dc:creator>Иванова Наталья</dc:creator>
  <cp:lastModifiedBy>yurij.elshin@yandex.ru</cp:lastModifiedBy>
  <cp:revision>122</cp:revision>
  <dcterms:created xsi:type="dcterms:W3CDTF">2018-09-10T19:52:10Z</dcterms:created>
  <dcterms:modified xsi:type="dcterms:W3CDTF">2022-12-13T11:54:03Z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</vt:i4>
  </property>
</Properties>
</file>